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letter"/>
  <p:notesSz cx="6858000" cy="9144000"/>
  <p:defaultTextStyle>
    <a:defPPr>
      <a:defRPr lang="es-ES_trad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74"/>
    <p:restoredTop sz="94586"/>
  </p:normalViewPr>
  <p:slideViewPr>
    <p:cSldViewPr snapToGrid="0" snapToObjects="1">
      <p:cViewPr>
        <p:scale>
          <a:sx n="108" d="100"/>
          <a:sy n="108" d="100"/>
        </p:scale>
        <p:origin x="1040"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_tradnl" smtClean="0"/>
              <a:t>Clic para editar título</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_tradnl"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6B6DE996-2D57-154B-BD3D-07638C2072D4}" type="datetimeFigureOut">
              <a:rPr lang="es-ES_tradnl" smtClean="0"/>
              <a:t>12/2/16</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16424741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dirty="0"/>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dirty="0"/>
          </a:p>
        </p:txBody>
      </p:sp>
      <p:sp>
        <p:nvSpPr>
          <p:cNvPr id="4" name="Date Placeholder 3"/>
          <p:cNvSpPr>
            <a:spLocks noGrp="1"/>
          </p:cNvSpPr>
          <p:nvPr>
            <p:ph type="dt" sz="half" idx="10"/>
          </p:nvPr>
        </p:nvSpPr>
        <p:spPr/>
        <p:txBody>
          <a:bodyPr/>
          <a:lstStyle/>
          <a:p>
            <a:fld id="{6B6DE996-2D57-154B-BD3D-07638C2072D4}" type="datetimeFigureOut">
              <a:rPr lang="es-ES_tradnl" smtClean="0"/>
              <a:t>12/2/16</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2026561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_tradnl" smtClean="0"/>
              <a:t>Clic para editar título</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dirty="0"/>
          </a:p>
        </p:txBody>
      </p:sp>
      <p:sp>
        <p:nvSpPr>
          <p:cNvPr id="4" name="Date Placeholder 3"/>
          <p:cNvSpPr>
            <a:spLocks noGrp="1"/>
          </p:cNvSpPr>
          <p:nvPr>
            <p:ph type="dt" sz="half" idx="10"/>
          </p:nvPr>
        </p:nvSpPr>
        <p:spPr/>
        <p:txBody>
          <a:bodyPr/>
          <a:lstStyle/>
          <a:p>
            <a:fld id="{6B6DE996-2D57-154B-BD3D-07638C2072D4}" type="datetimeFigureOut">
              <a:rPr lang="es-ES_tradnl" smtClean="0"/>
              <a:t>12/2/16</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13323883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dirty="0"/>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dirty="0"/>
          </a:p>
        </p:txBody>
      </p:sp>
      <p:sp>
        <p:nvSpPr>
          <p:cNvPr id="4" name="Date Placeholder 3"/>
          <p:cNvSpPr>
            <a:spLocks noGrp="1"/>
          </p:cNvSpPr>
          <p:nvPr>
            <p:ph type="dt" sz="half" idx="10"/>
          </p:nvPr>
        </p:nvSpPr>
        <p:spPr/>
        <p:txBody>
          <a:bodyPr/>
          <a:lstStyle/>
          <a:p>
            <a:fld id="{6B6DE996-2D57-154B-BD3D-07638C2072D4}" type="datetimeFigureOut">
              <a:rPr lang="es-ES_tradnl" smtClean="0"/>
              <a:t>12/2/16</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1308022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s-ES_tradnl" smtClean="0"/>
              <a:t>Clic para editar título</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6B6DE996-2D57-154B-BD3D-07638C2072D4}" type="datetimeFigureOut">
              <a:rPr lang="es-ES_tradnl" smtClean="0"/>
              <a:t>12/2/16</a:t>
            </a:fld>
            <a:endParaRPr lang="es-ES_tradnl"/>
          </a:p>
        </p:txBody>
      </p:sp>
      <p:sp>
        <p:nvSpPr>
          <p:cNvPr id="5" name="Footer Placeholder 4"/>
          <p:cNvSpPr>
            <a:spLocks noGrp="1"/>
          </p:cNvSpPr>
          <p:nvPr>
            <p:ph type="ftr" sz="quarter" idx="11"/>
          </p:nvPr>
        </p:nvSpPr>
        <p:spPr/>
        <p:txBody>
          <a:bodyPr/>
          <a:lstStyle/>
          <a:p>
            <a:endParaRPr lang="es-ES_tradnl"/>
          </a:p>
        </p:txBody>
      </p:sp>
      <p:sp>
        <p:nvSpPr>
          <p:cNvPr id="6" name="Slide Number Placeholder 5"/>
          <p:cNvSpPr>
            <a:spLocks noGrp="1"/>
          </p:cNvSpPr>
          <p:nvPr>
            <p:ph type="sldNum" sz="quarter" idx="12"/>
          </p:nvPr>
        </p:nvSpPr>
        <p:spPr/>
        <p:txBody>
          <a:body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136012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dirty="0"/>
          </a:p>
        </p:txBody>
      </p:sp>
      <p:sp>
        <p:nvSpPr>
          <p:cNvPr id="5" name="Date Placeholder 4"/>
          <p:cNvSpPr>
            <a:spLocks noGrp="1"/>
          </p:cNvSpPr>
          <p:nvPr>
            <p:ph type="dt" sz="half" idx="10"/>
          </p:nvPr>
        </p:nvSpPr>
        <p:spPr/>
        <p:txBody>
          <a:bodyPr/>
          <a:lstStyle/>
          <a:p>
            <a:fld id="{6B6DE996-2D57-154B-BD3D-07638C2072D4}" type="datetimeFigureOut">
              <a:rPr lang="es-ES_tradnl" smtClean="0"/>
              <a:t>12/2/16</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10413022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_tradnl" smtClean="0"/>
              <a:t>Clic para editar título</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dirty="0"/>
          </a:p>
        </p:txBody>
      </p:sp>
      <p:sp>
        <p:nvSpPr>
          <p:cNvPr id="7" name="Date Placeholder 6"/>
          <p:cNvSpPr>
            <a:spLocks noGrp="1"/>
          </p:cNvSpPr>
          <p:nvPr>
            <p:ph type="dt" sz="half" idx="10"/>
          </p:nvPr>
        </p:nvSpPr>
        <p:spPr/>
        <p:txBody>
          <a:bodyPr/>
          <a:lstStyle/>
          <a:p>
            <a:fld id="{6B6DE996-2D57-154B-BD3D-07638C2072D4}" type="datetimeFigureOut">
              <a:rPr lang="es-ES_tradnl" smtClean="0"/>
              <a:t>12/2/16</a:t>
            </a:fld>
            <a:endParaRPr lang="es-ES_tradnl"/>
          </a:p>
        </p:txBody>
      </p:sp>
      <p:sp>
        <p:nvSpPr>
          <p:cNvPr id="8" name="Footer Placeholder 7"/>
          <p:cNvSpPr>
            <a:spLocks noGrp="1"/>
          </p:cNvSpPr>
          <p:nvPr>
            <p:ph type="ftr" sz="quarter" idx="11"/>
          </p:nvPr>
        </p:nvSpPr>
        <p:spPr/>
        <p:txBody>
          <a:bodyPr/>
          <a:lstStyle/>
          <a:p>
            <a:endParaRPr lang="es-ES_tradnl"/>
          </a:p>
        </p:txBody>
      </p:sp>
      <p:sp>
        <p:nvSpPr>
          <p:cNvPr id="9" name="Slide Number Placeholder 8"/>
          <p:cNvSpPr>
            <a:spLocks noGrp="1"/>
          </p:cNvSpPr>
          <p:nvPr>
            <p:ph type="sldNum" sz="quarter" idx="12"/>
          </p:nvPr>
        </p:nvSpPr>
        <p:spPr/>
        <p:txBody>
          <a:body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1322642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lang="en-US" dirty="0"/>
          </a:p>
        </p:txBody>
      </p:sp>
      <p:sp>
        <p:nvSpPr>
          <p:cNvPr id="3" name="Date Placeholder 2"/>
          <p:cNvSpPr>
            <a:spLocks noGrp="1"/>
          </p:cNvSpPr>
          <p:nvPr>
            <p:ph type="dt" sz="half" idx="10"/>
          </p:nvPr>
        </p:nvSpPr>
        <p:spPr/>
        <p:txBody>
          <a:bodyPr/>
          <a:lstStyle/>
          <a:p>
            <a:fld id="{6B6DE996-2D57-154B-BD3D-07638C2072D4}" type="datetimeFigureOut">
              <a:rPr lang="es-ES_tradnl" smtClean="0"/>
              <a:t>12/2/16</a:t>
            </a:fld>
            <a:endParaRPr lang="es-ES_tradnl"/>
          </a:p>
        </p:txBody>
      </p:sp>
      <p:sp>
        <p:nvSpPr>
          <p:cNvPr id="4" name="Footer Placeholder 3"/>
          <p:cNvSpPr>
            <a:spLocks noGrp="1"/>
          </p:cNvSpPr>
          <p:nvPr>
            <p:ph type="ftr" sz="quarter" idx="11"/>
          </p:nvPr>
        </p:nvSpPr>
        <p:spPr/>
        <p:txBody>
          <a:bodyPr/>
          <a:lstStyle/>
          <a:p>
            <a:endParaRPr lang="es-ES_tradnl"/>
          </a:p>
        </p:txBody>
      </p:sp>
      <p:sp>
        <p:nvSpPr>
          <p:cNvPr id="5" name="Slide Number Placeholder 4"/>
          <p:cNvSpPr>
            <a:spLocks noGrp="1"/>
          </p:cNvSpPr>
          <p:nvPr>
            <p:ph type="sldNum" sz="quarter" idx="12"/>
          </p:nvPr>
        </p:nvSpPr>
        <p:spPr/>
        <p:txBody>
          <a:body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1053183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6DE996-2D57-154B-BD3D-07638C2072D4}" type="datetimeFigureOut">
              <a:rPr lang="es-ES_tradnl" smtClean="0"/>
              <a:t>12/2/16</a:t>
            </a:fld>
            <a:endParaRPr lang="es-ES_tradnl"/>
          </a:p>
        </p:txBody>
      </p:sp>
      <p:sp>
        <p:nvSpPr>
          <p:cNvPr id="3" name="Footer Placeholder 2"/>
          <p:cNvSpPr>
            <a:spLocks noGrp="1"/>
          </p:cNvSpPr>
          <p:nvPr>
            <p:ph type="ftr" sz="quarter" idx="11"/>
          </p:nvPr>
        </p:nvSpPr>
        <p:spPr/>
        <p:txBody>
          <a:bodyPr/>
          <a:lstStyle/>
          <a:p>
            <a:endParaRPr lang="es-ES_tradnl"/>
          </a:p>
        </p:txBody>
      </p:sp>
      <p:sp>
        <p:nvSpPr>
          <p:cNvPr id="4" name="Slide Number Placeholder 3"/>
          <p:cNvSpPr>
            <a:spLocks noGrp="1"/>
          </p:cNvSpPr>
          <p:nvPr>
            <p:ph type="sldNum" sz="quarter" idx="12"/>
          </p:nvPr>
        </p:nvSpPr>
        <p:spPr/>
        <p:txBody>
          <a:body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12937566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_tradnl" smtClean="0"/>
              <a:t>Clic para editar título</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6DE996-2D57-154B-BD3D-07638C2072D4}" type="datetimeFigureOut">
              <a:rPr lang="es-ES_tradnl" smtClean="0"/>
              <a:t>12/2/16</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896325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_tradnl" smtClean="0"/>
              <a:t>Clic para editar título</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smtClean="0"/>
              <a:t>Arrastre la imagen al marcador de posición o haga clic en el icono para agregar</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6B6DE996-2D57-154B-BD3D-07638C2072D4}" type="datetimeFigureOut">
              <a:rPr lang="es-ES_tradnl" smtClean="0"/>
              <a:t>12/2/16</a:t>
            </a:fld>
            <a:endParaRPr lang="es-ES_tradnl"/>
          </a:p>
        </p:txBody>
      </p:sp>
      <p:sp>
        <p:nvSpPr>
          <p:cNvPr id="6" name="Footer Placeholder 5"/>
          <p:cNvSpPr>
            <a:spLocks noGrp="1"/>
          </p:cNvSpPr>
          <p:nvPr>
            <p:ph type="ftr" sz="quarter" idx="11"/>
          </p:nvPr>
        </p:nvSpPr>
        <p:spPr/>
        <p:txBody>
          <a:bodyPr/>
          <a:lstStyle/>
          <a:p>
            <a:endParaRPr lang="es-ES_tradnl"/>
          </a:p>
        </p:txBody>
      </p:sp>
      <p:sp>
        <p:nvSpPr>
          <p:cNvPr id="7" name="Slide Number Placeholder 6"/>
          <p:cNvSpPr>
            <a:spLocks noGrp="1"/>
          </p:cNvSpPr>
          <p:nvPr>
            <p:ph type="sldNum" sz="quarter" idx="12"/>
          </p:nvPr>
        </p:nvSpPr>
        <p:spPr/>
        <p:txBody>
          <a:body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210032815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_tradnl" smtClean="0"/>
              <a:t>Clic para editar título</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6DE996-2D57-154B-BD3D-07638C2072D4}" type="datetimeFigureOut">
              <a:rPr lang="es-ES_tradnl" smtClean="0"/>
              <a:t>12/2/16</a:t>
            </a:fld>
            <a:endParaRPr lang="es-ES_tradnl"/>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D79FB1-A934-4847-9F39-1975D2E4730F}" type="slidenum">
              <a:rPr lang="es-ES_tradnl" smtClean="0"/>
              <a:t>‹Nr.›</a:t>
            </a:fld>
            <a:endParaRPr lang="es-ES_tradnl"/>
          </a:p>
        </p:txBody>
      </p:sp>
    </p:spTree>
    <p:extLst>
      <p:ext uri="{BB962C8B-B14F-4D97-AF65-F5344CB8AC3E}">
        <p14:creationId xmlns:p14="http://schemas.microsoft.com/office/powerpoint/2010/main" val="13914197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g"/><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4.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5.tiff"/></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4" Type="http://schemas.openxmlformats.org/officeDocument/2006/relationships/image" Target="../media/image7.tiff"/><Relationship Id="rId5" Type="http://schemas.openxmlformats.org/officeDocument/2006/relationships/image" Target="../media/image8.tiff"/><Relationship Id="rId6"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0.tiff"/><Relationship Id="rId4"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jpg"/><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4" Type="http://schemas.openxmlformats.org/officeDocument/2006/relationships/image" Target="../media/image15.tiff"/><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 Id="rId3"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6449" y="244745"/>
            <a:ext cx="5706252" cy="1422280"/>
          </a:xfrm>
          <a:prstGeom prst="rect">
            <a:avLst/>
          </a:prstGeom>
        </p:spPr>
      </p:pic>
      <p:sp>
        <p:nvSpPr>
          <p:cNvPr id="7" name="CuadroTexto 6"/>
          <p:cNvSpPr txBox="1"/>
          <p:nvPr/>
        </p:nvSpPr>
        <p:spPr>
          <a:xfrm>
            <a:off x="3503221" y="5739602"/>
            <a:ext cx="5355771" cy="830997"/>
          </a:xfrm>
          <a:prstGeom prst="rect">
            <a:avLst/>
          </a:prstGeom>
          <a:noFill/>
        </p:spPr>
        <p:txBody>
          <a:bodyPr wrap="square" rtlCol="0">
            <a:spAutoFit/>
          </a:bodyPr>
          <a:lstStyle/>
          <a:p>
            <a:pPr algn="r"/>
            <a:r>
              <a:rPr lang="es-ES" sz="1200" dirty="0" smtClean="0">
                <a:solidFill>
                  <a:schemeClr val="bg1">
                    <a:lumMod val="95000"/>
                  </a:schemeClr>
                </a:solidFill>
                <a:latin typeface="Calibri" pitchFamily="34" charset="0"/>
              </a:rPr>
              <a:t>Oficina: 01.(922).22.3.50.51</a:t>
            </a:r>
          </a:p>
          <a:p>
            <a:pPr algn="r"/>
            <a:r>
              <a:rPr lang="es-ES" sz="1200" dirty="0" smtClean="0">
                <a:solidFill>
                  <a:schemeClr val="bg1">
                    <a:lumMod val="95000"/>
                  </a:schemeClr>
                </a:solidFill>
                <a:latin typeface="Calibri" pitchFamily="34" charset="0"/>
              </a:rPr>
              <a:t>Héroes de la Reforma # 8 Obrera, Minatitlán, Ver.</a:t>
            </a:r>
          </a:p>
          <a:p>
            <a:pPr algn="r"/>
            <a:r>
              <a:rPr lang="es-ES" sz="1200" dirty="0" err="1" smtClean="0">
                <a:solidFill>
                  <a:schemeClr val="bg1">
                    <a:lumMod val="95000"/>
                  </a:schemeClr>
                </a:solidFill>
                <a:latin typeface="Calibri" pitchFamily="34" charset="0"/>
              </a:rPr>
              <a:t>contacto@proyeccionempresarial.com.mx</a:t>
            </a:r>
            <a:endParaRPr lang="es-ES" sz="1200" dirty="0" smtClean="0">
              <a:solidFill>
                <a:schemeClr val="bg1">
                  <a:lumMod val="95000"/>
                </a:schemeClr>
              </a:solidFill>
              <a:latin typeface="Calibri" pitchFamily="34" charset="0"/>
            </a:endParaRPr>
          </a:p>
          <a:p>
            <a:pPr algn="r"/>
            <a:r>
              <a:rPr lang="es-ES" sz="1200" dirty="0" err="1" smtClean="0">
                <a:solidFill>
                  <a:schemeClr val="bg1">
                    <a:lumMod val="95000"/>
                  </a:schemeClr>
                </a:solidFill>
                <a:latin typeface="Calibri" pitchFamily="34" charset="0"/>
              </a:rPr>
              <a:t>www.proyeccionempresarial.com.mx</a:t>
            </a:r>
            <a:endParaRPr lang="es-ES" sz="1200" dirty="0" smtClean="0">
              <a:solidFill>
                <a:schemeClr val="bg1">
                  <a:lumMod val="95000"/>
                </a:schemeClr>
              </a:solidFill>
              <a:latin typeface="Calibri" pitchFamily="34" charset="0"/>
            </a:endParaRPr>
          </a:p>
        </p:txBody>
      </p:sp>
      <p:sp>
        <p:nvSpPr>
          <p:cNvPr id="9" name="CuadroTexto 8"/>
          <p:cNvSpPr txBox="1"/>
          <p:nvPr/>
        </p:nvSpPr>
        <p:spPr>
          <a:xfrm>
            <a:off x="3503221" y="4795896"/>
            <a:ext cx="5355771" cy="646331"/>
          </a:xfrm>
          <a:prstGeom prst="rect">
            <a:avLst/>
          </a:prstGeom>
          <a:noFill/>
        </p:spPr>
        <p:txBody>
          <a:bodyPr wrap="square" rtlCol="0">
            <a:spAutoFit/>
          </a:bodyPr>
          <a:lstStyle/>
          <a:p>
            <a:pPr algn="r"/>
            <a:r>
              <a:rPr lang="es-ES" sz="3600" b="1" dirty="0" smtClean="0">
                <a:solidFill>
                  <a:schemeClr val="bg1">
                    <a:lumMod val="95000"/>
                  </a:schemeClr>
                </a:solidFill>
                <a:latin typeface="Calibri" pitchFamily="34" charset="0"/>
              </a:rPr>
              <a:t>CURRICULUM EJECUTIVO</a:t>
            </a:r>
          </a:p>
        </p:txBody>
      </p:sp>
    </p:spTree>
    <p:extLst>
      <p:ext uri="{BB962C8B-B14F-4D97-AF65-F5344CB8AC3E}">
        <p14:creationId xmlns:p14="http://schemas.microsoft.com/office/powerpoint/2010/main" val="1315900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7082" y="150868"/>
            <a:ext cx="4544817" cy="1132793"/>
          </a:xfrm>
          <a:prstGeom prst="rect">
            <a:avLst/>
          </a:prstGeom>
        </p:spPr>
      </p:pic>
      <p:sp>
        <p:nvSpPr>
          <p:cNvPr id="6" name="CuadroTexto 5"/>
          <p:cNvSpPr txBox="1"/>
          <p:nvPr/>
        </p:nvSpPr>
        <p:spPr>
          <a:xfrm>
            <a:off x="195784" y="6273992"/>
            <a:ext cx="6228766" cy="430887"/>
          </a:xfrm>
          <a:prstGeom prst="rect">
            <a:avLst/>
          </a:prstGeom>
          <a:noFill/>
        </p:spPr>
        <p:txBody>
          <a:bodyPr wrap="square" rtlCol="0">
            <a:spAutoFit/>
          </a:bodyPr>
          <a:lstStyle/>
          <a:p>
            <a:r>
              <a:rPr lang="es-ES" sz="1100" dirty="0" smtClean="0">
                <a:solidFill>
                  <a:schemeClr val="tx1">
                    <a:lumMod val="75000"/>
                    <a:lumOff val="25000"/>
                  </a:schemeClr>
                </a:solidFill>
                <a:latin typeface="Calibri" pitchFamily="34" charset="0"/>
              </a:rPr>
              <a:t>Oficina: 01.(922).22.3.50.51 Héroes de la Reforma # 8 Obrera, Minatitlán, Ver.</a:t>
            </a:r>
          </a:p>
          <a:p>
            <a:r>
              <a:rPr lang="es-ES" sz="1100" dirty="0" smtClean="0">
                <a:solidFill>
                  <a:schemeClr val="tx1">
                    <a:lumMod val="75000"/>
                    <a:lumOff val="25000"/>
                  </a:schemeClr>
                </a:solidFill>
                <a:latin typeface="Calibri" pitchFamily="34" charset="0"/>
              </a:rPr>
              <a:t>informacion@proyeccionempresarial.com.mx | </a:t>
            </a:r>
            <a:r>
              <a:rPr lang="es-ES" sz="1100" dirty="0" err="1" smtClean="0">
                <a:solidFill>
                  <a:schemeClr val="tx1">
                    <a:lumMod val="75000"/>
                    <a:lumOff val="25000"/>
                  </a:schemeClr>
                </a:solidFill>
                <a:latin typeface="Calibri" pitchFamily="34" charset="0"/>
              </a:rPr>
              <a:t>www.proyeccionempresarial.com.mx</a:t>
            </a:r>
            <a:endParaRPr lang="es-ES" sz="1100" dirty="0" smtClean="0">
              <a:solidFill>
                <a:schemeClr val="tx1">
                  <a:lumMod val="75000"/>
                  <a:lumOff val="25000"/>
                </a:schemeClr>
              </a:solidFill>
              <a:latin typeface="Calibri" pitchFamily="34" charset="0"/>
            </a:endParaRPr>
          </a:p>
        </p:txBody>
      </p:sp>
      <p:sp>
        <p:nvSpPr>
          <p:cNvPr id="7" name="CuadroTexto 6"/>
          <p:cNvSpPr txBox="1"/>
          <p:nvPr/>
        </p:nvSpPr>
        <p:spPr>
          <a:xfrm>
            <a:off x="1155968" y="4915395"/>
            <a:ext cx="5973289" cy="400110"/>
          </a:xfrm>
          <a:prstGeom prst="rect">
            <a:avLst/>
          </a:prstGeom>
          <a:noFill/>
        </p:spPr>
        <p:txBody>
          <a:bodyPr wrap="square" rtlCol="0">
            <a:spAutoFit/>
          </a:bodyPr>
          <a:lstStyle/>
          <a:p>
            <a:pPr>
              <a:lnSpc>
                <a:spcPts val="2400"/>
              </a:lnSpc>
            </a:pPr>
            <a:r>
              <a:rPr lang="es-ES" sz="2400" smtClean="0">
                <a:solidFill>
                  <a:schemeClr val="tx1">
                    <a:lumMod val="65000"/>
                    <a:lumOff val="35000"/>
                  </a:schemeClr>
                </a:solidFill>
                <a:latin typeface="Calibri" charset="0"/>
                <a:ea typeface="Calibri" charset="0"/>
                <a:cs typeface="Calibri" charset="0"/>
              </a:rPr>
              <a:t>PROYECTO GEARS TRACKING</a:t>
            </a:r>
            <a:endParaRPr lang="es-ES" sz="2400" dirty="0">
              <a:solidFill>
                <a:schemeClr val="tx1">
                  <a:lumMod val="65000"/>
                  <a:lumOff val="35000"/>
                </a:schemeClr>
              </a:solidFill>
              <a:latin typeface="Calibri" charset="0"/>
              <a:ea typeface="Calibri" charset="0"/>
              <a:cs typeface="Calibri" charset="0"/>
            </a:endParaRPr>
          </a:p>
        </p:txBody>
      </p:sp>
      <p:sp>
        <p:nvSpPr>
          <p:cNvPr id="9" name="Elipse 8"/>
          <p:cNvSpPr/>
          <p:nvPr/>
        </p:nvSpPr>
        <p:spPr>
          <a:xfrm>
            <a:off x="976849" y="5021116"/>
            <a:ext cx="103805" cy="1038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2" name="Imagen 1"/>
          <p:cNvPicPr>
            <a:picLocks noChangeAspect="1"/>
          </p:cNvPicPr>
          <p:nvPr/>
        </p:nvPicPr>
        <p:blipFill rotWithShape="1">
          <a:blip r:embed="rId3">
            <a:extLst>
              <a:ext uri="{28A0092B-C50C-407E-A947-70E740481C1C}">
                <a14:useLocalDpi xmlns:a14="http://schemas.microsoft.com/office/drawing/2010/main" val="0"/>
              </a:ext>
            </a:extLst>
          </a:blip>
          <a:srcRect t="16597" b="29169"/>
          <a:stretch/>
        </p:blipFill>
        <p:spPr>
          <a:xfrm>
            <a:off x="0" y="1520042"/>
            <a:ext cx="9144000" cy="3099459"/>
          </a:xfrm>
          <a:prstGeom prst="rect">
            <a:avLst/>
          </a:prstGeom>
        </p:spPr>
      </p:pic>
    </p:spTree>
    <p:extLst>
      <p:ext uri="{BB962C8B-B14F-4D97-AF65-F5344CB8AC3E}">
        <p14:creationId xmlns:p14="http://schemas.microsoft.com/office/powerpoint/2010/main" val="1579518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8191" y="100863"/>
            <a:ext cx="4002662" cy="997661"/>
          </a:xfrm>
          <a:prstGeom prst="rect">
            <a:avLst/>
          </a:prstGeom>
        </p:spPr>
      </p:pic>
      <p:sp>
        <p:nvSpPr>
          <p:cNvPr id="6" name="CuadroTexto 5"/>
          <p:cNvSpPr txBox="1"/>
          <p:nvPr/>
        </p:nvSpPr>
        <p:spPr>
          <a:xfrm>
            <a:off x="195784" y="6273992"/>
            <a:ext cx="6228766" cy="430887"/>
          </a:xfrm>
          <a:prstGeom prst="rect">
            <a:avLst/>
          </a:prstGeom>
          <a:noFill/>
        </p:spPr>
        <p:txBody>
          <a:bodyPr wrap="square" rtlCol="0">
            <a:spAutoFit/>
          </a:bodyPr>
          <a:lstStyle/>
          <a:p>
            <a:r>
              <a:rPr lang="es-ES" sz="1100" dirty="0" smtClean="0">
                <a:solidFill>
                  <a:schemeClr val="tx1">
                    <a:lumMod val="75000"/>
                    <a:lumOff val="25000"/>
                  </a:schemeClr>
                </a:solidFill>
                <a:latin typeface="Calibri" pitchFamily="34" charset="0"/>
              </a:rPr>
              <a:t>Oficina: 01.(922).22.3.50.51 Héroes de la Reforma # 8 Obrera, Minatitlán, Ver.</a:t>
            </a:r>
          </a:p>
          <a:p>
            <a:r>
              <a:rPr lang="es-ES" sz="1100" dirty="0" smtClean="0">
                <a:solidFill>
                  <a:schemeClr val="tx1">
                    <a:lumMod val="75000"/>
                    <a:lumOff val="25000"/>
                  </a:schemeClr>
                </a:solidFill>
                <a:latin typeface="Calibri" pitchFamily="34" charset="0"/>
              </a:rPr>
              <a:t>informacion@proyeccionempresarial.com.mx | </a:t>
            </a:r>
            <a:r>
              <a:rPr lang="es-ES" sz="1100" dirty="0" err="1" smtClean="0">
                <a:solidFill>
                  <a:schemeClr val="tx1">
                    <a:lumMod val="75000"/>
                    <a:lumOff val="25000"/>
                  </a:schemeClr>
                </a:solidFill>
                <a:latin typeface="Calibri" pitchFamily="34" charset="0"/>
              </a:rPr>
              <a:t>www.proyeccionempresarial.com.mx</a:t>
            </a:r>
            <a:endParaRPr lang="es-ES" sz="1100" dirty="0" smtClean="0">
              <a:solidFill>
                <a:schemeClr val="tx1">
                  <a:lumMod val="75000"/>
                  <a:lumOff val="25000"/>
                </a:schemeClr>
              </a:solidFill>
              <a:latin typeface="Calibri" pitchFamily="34" charset="0"/>
            </a:endParaRPr>
          </a:p>
        </p:txBody>
      </p:sp>
      <p:sp>
        <p:nvSpPr>
          <p:cNvPr id="9" name="Elipse 8"/>
          <p:cNvSpPr/>
          <p:nvPr/>
        </p:nvSpPr>
        <p:spPr>
          <a:xfrm>
            <a:off x="438712" y="1245653"/>
            <a:ext cx="103805" cy="10380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2" name="CuadroTexto 11"/>
          <p:cNvSpPr txBox="1"/>
          <p:nvPr/>
        </p:nvSpPr>
        <p:spPr>
          <a:xfrm>
            <a:off x="542517" y="1097501"/>
            <a:ext cx="3518844" cy="400110"/>
          </a:xfrm>
          <a:prstGeom prst="rect">
            <a:avLst/>
          </a:prstGeom>
          <a:noFill/>
        </p:spPr>
        <p:txBody>
          <a:bodyPr wrap="square" rtlCol="0">
            <a:spAutoFit/>
          </a:bodyPr>
          <a:lstStyle/>
          <a:p>
            <a:pPr>
              <a:lnSpc>
                <a:spcPts val="2400"/>
              </a:lnSpc>
            </a:pPr>
            <a:r>
              <a:rPr lang="es-ES" sz="2100" dirty="0">
                <a:solidFill>
                  <a:srgbClr val="C00000"/>
                </a:solidFill>
                <a:latin typeface="Calibri" charset="0"/>
                <a:ea typeface="Calibri" charset="0"/>
                <a:cs typeface="Calibri" charset="0"/>
              </a:rPr>
              <a:t>¿</a:t>
            </a:r>
            <a:r>
              <a:rPr lang="es-ES" sz="2100" dirty="0" smtClean="0">
                <a:solidFill>
                  <a:srgbClr val="C00000"/>
                </a:solidFill>
                <a:latin typeface="Calibri" charset="0"/>
                <a:ea typeface="Calibri" charset="0"/>
                <a:cs typeface="Calibri" charset="0"/>
              </a:rPr>
              <a:t>QUE ES GEARSTRACKING</a:t>
            </a:r>
            <a:r>
              <a:rPr lang="es-ES" sz="2100" dirty="0">
                <a:solidFill>
                  <a:srgbClr val="C00000"/>
                </a:solidFill>
                <a:latin typeface="Calibri" charset="0"/>
                <a:ea typeface="Calibri" charset="0"/>
                <a:cs typeface="Calibri" charset="0"/>
              </a:rPr>
              <a:t>?</a:t>
            </a:r>
          </a:p>
        </p:txBody>
      </p:sp>
      <p:pic>
        <p:nvPicPr>
          <p:cNvPr id="3" name="Imagen 2"/>
          <p:cNvPicPr>
            <a:picLocks noChangeAspect="1"/>
          </p:cNvPicPr>
          <p:nvPr/>
        </p:nvPicPr>
        <p:blipFill rotWithShape="1">
          <a:blip r:embed="rId3"/>
          <a:srcRect l="9849" t="4600" r="776" b="44388"/>
          <a:stretch/>
        </p:blipFill>
        <p:spPr>
          <a:xfrm>
            <a:off x="1" y="1590383"/>
            <a:ext cx="9144000" cy="2600697"/>
          </a:xfrm>
          <a:prstGeom prst="rect">
            <a:avLst/>
          </a:prstGeom>
        </p:spPr>
      </p:pic>
      <p:sp>
        <p:nvSpPr>
          <p:cNvPr id="8" name="CuadroTexto 7"/>
          <p:cNvSpPr txBox="1"/>
          <p:nvPr/>
        </p:nvSpPr>
        <p:spPr>
          <a:xfrm>
            <a:off x="386282" y="4420130"/>
            <a:ext cx="4168240" cy="1323439"/>
          </a:xfrm>
          <a:prstGeom prst="rect">
            <a:avLst/>
          </a:prstGeom>
          <a:noFill/>
        </p:spPr>
        <p:txBody>
          <a:bodyPr wrap="square" rtlCol="0">
            <a:spAutoFit/>
          </a:bodyPr>
          <a:lstStyle/>
          <a:p>
            <a:pPr marL="285750" indent="-285750" algn="just">
              <a:lnSpc>
                <a:spcPts val="1580"/>
              </a:lnSpc>
              <a:buFont typeface="Arial" charset="0"/>
              <a:buChar char="•"/>
            </a:pPr>
            <a:r>
              <a:rPr lang="es-MX" sz="1400" dirty="0"/>
              <a:t>Vehículos (Automóviles, Camionetas)</a:t>
            </a:r>
          </a:p>
          <a:p>
            <a:pPr marL="285750" indent="-285750" algn="just">
              <a:lnSpc>
                <a:spcPts val="1580"/>
              </a:lnSpc>
              <a:buFont typeface="Arial" charset="0"/>
              <a:buChar char="•"/>
            </a:pPr>
            <a:r>
              <a:rPr lang="es-MX" sz="1400" dirty="0"/>
              <a:t>Vehículos de Carga (Camionetas de redila o batea, Tráileres, Camiones Pesados)</a:t>
            </a:r>
          </a:p>
          <a:p>
            <a:pPr marL="285750" indent="-285750" algn="just">
              <a:lnSpc>
                <a:spcPts val="1580"/>
              </a:lnSpc>
              <a:buFont typeface="Arial" charset="0"/>
              <a:buChar char="•"/>
            </a:pPr>
            <a:r>
              <a:rPr lang="es-MX" sz="1400" dirty="0"/>
              <a:t>Motocicletas y/o bicicletas</a:t>
            </a:r>
          </a:p>
          <a:p>
            <a:pPr marL="285750" indent="-285750" algn="just">
              <a:lnSpc>
                <a:spcPts val="1580"/>
              </a:lnSpc>
              <a:buFont typeface="Arial" charset="0"/>
              <a:buChar char="•"/>
            </a:pPr>
            <a:r>
              <a:rPr lang="es-MX" sz="1400" dirty="0"/>
              <a:t>Maquinaria Pesada (Trascabos, Tractores, Hiab, entre otros</a:t>
            </a:r>
            <a:r>
              <a:rPr lang="es-MX" sz="1400" dirty="0" smtClean="0"/>
              <a:t>)</a:t>
            </a:r>
            <a:endParaRPr lang="es-MX" sz="1400" dirty="0"/>
          </a:p>
        </p:txBody>
      </p:sp>
      <p:sp>
        <p:nvSpPr>
          <p:cNvPr id="11" name="CuadroTexto 10"/>
          <p:cNvSpPr txBox="1"/>
          <p:nvPr/>
        </p:nvSpPr>
        <p:spPr>
          <a:xfrm>
            <a:off x="4720782" y="4432005"/>
            <a:ext cx="4168240" cy="1118255"/>
          </a:xfrm>
          <a:prstGeom prst="rect">
            <a:avLst/>
          </a:prstGeom>
          <a:noFill/>
        </p:spPr>
        <p:txBody>
          <a:bodyPr wrap="square" rtlCol="0">
            <a:spAutoFit/>
          </a:bodyPr>
          <a:lstStyle/>
          <a:p>
            <a:pPr marL="285750" indent="-285750" algn="just">
              <a:lnSpc>
                <a:spcPts val="1580"/>
              </a:lnSpc>
              <a:buFont typeface="Arial" charset="0"/>
              <a:buChar char="•"/>
            </a:pPr>
            <a:r>
              <a:rPr lang="es-MX" sz="1400" dirty="0"/>
              <a:t>Inmuebles (Casas, Departamento, Bodegas, Locales, Plazas Comerciales, Contenedores)</a:t>
            </a:r>
          </a:p>
          <a:p>
            <a:pPr marL="285750" indent="-285750" algn="just">
              <a:lnSpc>
                <a:spcPts val="1580"/>
              </a:lnSpc>
              <a:buFont typeface="Arial" charset="0"/>
              <a:buChar char="•"/>
            </a:pPr>
            <a:r>
              <a:rPr lang="es-MX" sz="1400" dirty="0"/>
              <a:t>Personas (Niños, Adultos Mayores y otros)</a:t>
            </a:r>
          </a:p>
          <a:p>
            <a:pPr marL="285750" indent="-285750" algn="just">
              <a:lnSpc>
                <a:spcPts val="1580"/>
              </a:lnSpc>
              <a:buFont typeface="Arial" charset="0"/>
              <a:buChar char="•"/>
            </a:pPr>
            <a:r>
              <a:rPr lang="es-MX" sz="1400" dirty="0"/>
              <a:t>Mascotas</a:t>
            </a:r>
          </a:p>
          <a:p>
            <a:pPr marL="285750" indent="-285750" algn="just">
              <a:lnSpc>
                <a:spcPts val="1580"/>
              </a:lnSpc>
              <a:buFont typeface="Arial" charset="0"/>
              <a:buChar char="•"/>
            </a:pPr>
            <a:r>
              <a:rPr lang="es-MX" sz="1400" dirty="0"/>
              <a:t>Objetos (Equipaje, Bolsos, Llaves, Celulares) </a:t>
            </a:r>
          </a:p>
        </p:txBody>
      </p:sp>
    </p:spTree>
    <p:extLst>
      <p:ext uri="{BB962C8B-B14F-4D97-AF65-F5344CB8AC3E}">
        <p14:creationId xmlns:p14="http://schemas.microsoft.com/office/powerpoint/2010/main" val="14663125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8191" y="100863"/>
            <a:ext cx="4002662" cy="997661"/>
          </a:xfrm>
          <a:prstGeom prst="rect">
            <a:avLst/>
          </a:prstGeom>
        </p:spPr>
      </p:pic>
      <p:sp>
        <p:nvSpPr>
          <p:cNvPr id="6" name="CuadroTexto 5"/>
          <p:cNvSpPr txBox="1"/>
          <p:nvPr/>
        </p:nvSpPr>
        <p:spPr>
          <a:xfrm>
            <a:off x="195784" y="6273992"/>
            <a:ext cx="6228766" cy="430887"/>
          </a:xfrm>
          <a:prstGeom prst="rect">
            <a:avLst/>
          </a:prstGeom>
          <a:noFill/>
        </p:spPr>
        <p:txBody>
          <a:bodyPr wrap="square" rtlCol="0">
            <a:spAutoFit/>
          </a:bodyPr>
          <a:lstStyle/>
          <a:p>
            <a:r>
              <a:rPr lang="es-ES" sz="1100" dirty="0" smtClean="0">
                <a:solidFill>
                  <a:schemeClr val="tx1">
                    <a:lumMod val="75000"/>
                    <a:lumOff val="25000"/>
                  </a:schemeClr>
                </a:solidFill>
                <a:latin typeface="Calibri" pitchFamily="34" charset="0"/>
              </a:rPr>
              <a:t>Oficina: 01.(922).22.3.50.51 Héroes de la Reforma # 8 Obrera, Minatitlán, Ver.</a:t>
            </a:r>
          </a:p>
          <a:p>
            <a:r>
              <a:rPr lang="es-ES" sz="1100" dirty="0" smtClean="0">
                <a:solidFill>
                  <a:schemeClr val="tx1">
                    <a:lumMod val="75000"/>
                    <a:lumOff val="25000"/>
                  </a:schemeClr>
                </a:solidFill>
                <a:latin typeface="Calibri" pitchFamily="34" charset="0"/>
              </a:rPr>
              <a:t>informacion@proyeccionempresarial.com.mx | </a:t>
            </a:r>
            <a:r>
              <a:rPr lang="es-ES" sz="1100" dirty="0" err="1" smtClean="0">
                <a:solidFill>
                  <a:schemeClr val="tx1">
                    <a:lumMod val="75000"/>
                    <a:lumOff val="25000"/>
                  </a:schemeClr>
                </a:solidFill>
                <a:latin typeface="Calibri" pitchFamily="34" charset="0"/>
              </a:rPr>
              <a:t>www.proyeccionempresarial.com.mx</a:t>
            </a:r>
            <a:endParaRPr lang="es-ES" sz="1100" dirty="0" smtClean="0">
              <a:solidFill>
                <a:schemeClr val="tx1">
                  <a:lumMod val="75000"/>
                  <a:lumOff val="25000"/>
                </a:schemeClr>
              </a:solidFill>
              <a:latin typeface="Calibri" pitchFamily="34" charset="0"/>
            </a:endParaRPr>
          </a:p>
        </p:txBody>
      </p:sp>
      <p:sp>
        <p:nvSpPr>
          <p:cNvPr id="12" name="CuadroTexto 11"/>
          <p:cNvSpPr txBox="1"/>
          <p:nvPr/>
        </p:nvSpPr>
        <p:spPr>
          <a:xfrm>
            <a:off x="5049882" y="1197571"/>
            <a:ext cx="3518844" cy="400110"/>
          </a:xfrm>
          <a:prstGeom prst="rect">
            <a:avLst/>
          </a:prstGeom>
          <a:noFill/>
        </p:spPr>
        <p:txBody>
          <a:bodyPr wrap="square" rtlCol="0">
            <a:spAutoFit/>
          </a:bodyPr>
          <a:lstStyle/>
          <a:p>
            <a:pPr>
              <a:lnSpc>
                <a:spcPts val="2400"/>
              </a:lnSpc>
            </a:pPr>
            <a:r>
              <a:rPr lang="es-ES" sz="2100" dirty="0" smtClean="0">
                <a:solidFill>
                  <a:srgbClr val="C00000"/>
                </a:solidFill>
                <a:latin typeface="Calibri" charset="0"/>
                <a:ea typeface="Calibri" charset="0"/>
                <a:cs typeface="Calibri" charset="0"/>
              </a:rPr>
              <a:t>TIPO DE RASTREO</a:t>
            </a:r>
            <a:endParaRPr lang="es-ES" sz="2100" dirty="0">
              <a:solidFill>
                <a:srgbClr val="C00000"/>
              </a:solidFill>
              <a:latin typeface="Calibri" charset="0"/>
              <a:ea typeface="Calibri" charset="0"/>
              <a:cs typeface="Calibri" charset="0"/>
            </a:endParaRPr>
          </a:p>
        </p:txBody>
      </p:sp>
      <p:sp>
        <p:nvSpPr>
          <p:cNvPr id="11" name="CuadroTexto 10"/>
          <p:cNvSpPr txBox="1"/>
          <p:nvPr/>
        </p:nvSpPr>
        <p:spPr>
          <a:xfrm>
            <a:off x="5038007" y="1609555"/>
            <a:ext cx="3843542" cy="1938992"/>
          </a:xfrm>
          <a:prstGeom prst="rect">
            <a:avLst/>
          </a:prstGeom>
          <a:noFill/>
        </p:spPr>
        <p:txBody>
          <a:bodyPr wrap="square" rtlCol="0">
            <a:spAutoFit/>
          </a:bodyPr>
          <a:lstStyle/>
          <a:p>
            <a:pPr algn="just">
              <a:lnSpc>
                <a:spcPts val="1580"/>
              </a:lnSpc>
            </a:pPr>
            <a:r>
              <a:rPr lang="es-MX" sz="1400" dirty="0" smtClean="0"/>
              <a:t>En </a:t>
            </a:r>
            <a:r>
              <a:rPr lang="es-MX" sz="1400" dirty="0"/>
              <a:t>el mundo de los negocios, los vehículos pueden llegar a ser parte de los bienes o activos mas preciados de una empresa. En GearsTracking le damos esa importancia al valor de sus unidades, dando el servicio de localización, rastreo, trackeo y mapeo de rutas preestablecidas, para mantener siempre en orden y al corriente el trabajo y los recorridos diarios de las unidades de carga o medios de transporte de carga pesada.</a:t>
            </a:r>
          </a:p>
        </p:txBody>
      </p:sp>
      <p:sp>
        <p:nvSpPr>
          <p:cNvPr id="10" name="CuadroTexto 9"/>
          <p:cNvSpPr txBox="1"/>
          <p:nvPr/>
        </p:nvSpPr>
        <p:spPr>
          <a:xfrm>
            <a:off x="5233353" y="3606314"/>
            <a:ext cx="3452850" cy="1528624"/>
          </a:xfrm>
          <a:prstGeom prst="rect">
            <a:avLst/>
          </a:prstGeom>
          <a:noFill/>
        </p:spPr>
        <p:txBody>
          <a:bodyPr wrap="square" rtlCol="0">
            <a:spAutoFit/>
          </a:bodyPr>
          <a:lstStyle/>
          <a:p>
            <a:pPr marL="285750" indent="-285750" algn="just">
              <a:lnSpc>
                <a:spcPts val="1580"/>
              </a:lnSpc>
              <a:buFont typeface="Arial" charset="0"/>
              <a:buChar char="•"/>
            </a:pPr>
            <a:r>
              <a:rPr lang="es-MX" sz="1400" dirty="0" smtClean="0"/>
              <a:t>Veh</a:t>
            </a:r>
            <a:r>
              <a:rPr lang="es-ES" sz="1400" dirty="0" err="1" smtClean="0"/>
              <a:t>ículos</a:t>
            </a:r>
            <a:r>
              <a:rPr lang="es-ES" sz="1400" dirty="0" smtClean="0"/>
              <a:t> particulares</a:t>
            </a:r>
            <a:endParaRPr lang="es-MX" sz="1400" dirty="0" smtClean="0"/>
          </a:p>
          <a:p>
            <a:pPr marL="285750" indent="-285750" algn="just">
              <a:lnSpc>
                <a:spcPts val="1580"/>
              </a:lnSpc>
              <a:buFont typeface="Arial" charset="0"/>
              <a:buChar char="•"/>
            </a:pPr>
            <a:r>
              <a:rPr lang="es-MX" sz="1400" dirty="0" smtClean="0"/>
              <a:t>Camiones </a:t>
            </a:r>
            <a:r>
              <a:rPr lang="es-MX" sz="1400" dirty="0"/>
              <a:t>de carga</a:t>
            </a:r>
          </a:p>
          <a:p>
            <a:pPr marL="285750" indent="-285750" algn="just">
              <a:lnSpc>
                <a:spcPts val="1580"/>
              </a:lnSpc>
              <a:buFont typeface="Arial" charset="0"/>
              <a:buChar char="•"/>
            </a:pPr>
            <a:r>
              <a:rPr lang="es-MX" sz="1400" dirty="0"/>
              <a:t>Maquinaria pesada</a:t>
            </a:r>
          </a:p>
          <a:p>
            <a:pPr marL="285750" indent="-285750" algn="just">
              <a:lnSpc>
                <a:spcPts val="1580"/>
              </a:lnSpc>
              <a:buFont typeface="Arial" charset="0"/>
              <a:buChar char="•"/>
            </a:pPr>
            <a:r>
              <a:rPr lang="es-MX" sz="1400" dirty="0"/>
              <a:t>Contenedores</a:t>
            </a:r>
          </a:p>
          <a:p>
            <a:pPr marL="285750" indent="-285750" algn="just">
              <a:lnSpc>
                <a:spcPts val="1580"/>
              </a:lnSpc>
              <a:buFont typeface="Arial" charset="0"/>
              <a:buChar char="•"/>
            </a:pPr>
            <a:r>
              <a:rPr lang="es-MX" sz="1400" dirty="0"/>
              <a:t>Construcciones, locales u oficinas</a:t>
            </a:r>
          </a:p>
          <a:p>
            <a:pPr marL="285750" indent="-285750" algn="just">
              <a:lnSpc>
                <a:spcPts val="1580"/>
              </a:lnSpc>
              <a:buFont typeface="Arial" charset="0"/>
              <a:buChar char="•"/>
            </a:pPr>
            <a:r>
              <a:rPr lang="es-MX" sz="1400" dirty="0"/>
              <a:t>Paqueterías</a:t>
            </a:r>
          </a:p>
          <a:p>
            <a:pPr marL="285750" indent="-285750" algn="just">
              <a:lnSpc>
                <a:spcPts val="1580"/>
              </a:lnSpc>
              <a:buFont typeface="Arial" charset="0"/>
              <a:buChar char="•"/>
            </a:pPr>
            <a:r>
              <a:rPr lang="es-MX" sz="1400" dirty="0"/>
              <a:t>Unidades Ferroviarias</a:t>
            </a:r>
          </a:p>
        </p:txBody>
      </p:sp>
      <p:pic>
        <p:nvPicPr>
          <p:cNvPr id="7" name="Imagen 6"/>
          <p:cNvPicPr>
            <a:picLocks noChangeAspect="1"/>
          </p:cNvPicPr>
          <p:nvPr/>
        </p:nvPicPr>
        <p:blipFill>
          <a:blip r:embed="rId3"/>
          <a:stretch>
            <a:fillRect/>
          </a:stretch>
        </p:blipFill>
        <p:spPr>
          <a:xfrm>
            <a:off x="307402" y="1397626"/>
            <a:ext cx="2929128" cy="1551432"/>
          </a:xfrm>
          <a:prstGeom prst="rect">
            <a:avLst/>
          </a:prstGeom>
        </p:spPr>
      </p:pic>
      <p:pic>
        <p:nvPicPr>
          <p:cNvPr id="14" name="Imagen 13"/>
          <p:cNvPicPr>
            <a:picLocks noChangeAspect="1"/>
          </p:cNvPicPr>
          <p:nvPr/>
        </p:nvPicPr>
        <p:blipFill>
          <a:blip r:embed="rId4"/>
          <a:stretch>
            <a:fillRect/>
          </a:stretch>
        </p:blipFill>
        <p:spPr>
          <a:xfrm>
            <a:off x="1243884" y="4482925"/>
            <a:ext cx="3415596" cy="1247074"/>
          </a:xfrm>
          <a:prstGeom prst="rect">
            <a:avLst/>
          </a:prstGeom>
        </p:spPr>
      </p:pic>
      <p:pic>
        <p:nvPicPr>
          <p:cNvPr id="4" name="Imagen 3"/>
          <p:cNvPicPr>
            <a:picLocks noChangeAspect="1"/>
          </p:cNvPicPr>
          <p:nvPr/>
        </p:nvPicPr>
        <p:blipFill>
          <a:blip r:embed="rId5"/>
          <a:stretch>
            <a:fillRect/>
          </a:stretch>
        </p:blipFill>
        <p:spPr>
          <a:xfrm>
            <a:off x="3117937" y="1282685"/>
            <a:ext cx="1707798" cy="1137652"/>
          </a:xfrm>
          <a:prstGeom prst="rect">
            <a:avLst/>
          </a:prstGeom>
        </p:spPr>
      </p:pic>
      <p:pic>
        <p:nvPicPr>
          <p:cNvPr id="15" name="Imagen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091" y="2862334"/>
            <a:ext cx="4893610" cy="1647848"/>
          </a:xfrm>
          <a:prstGeom prst="rect">
            <a:avLst/>
          </a:prstGeom>
        </p:spPr>
      </p:pic>
    </p:spTree>
    <p:extLst>
      <p:ext uri="{BB962C8B-B14F-4D97-AF65-F5344CB8AC3E}">
        <p14:creationId xmlns:p14="http://schemas.microsoft.com/office/powerpoint/2010/main" val="413981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8191" y="100863"/>
            <a:ext cx="4002662" cy="997661"/>
          </a:xfrm>
          <a:prstGeom prst="rect">
            <a:avLst/>
          </a:prstGeom>
        </p:spPr>
      </p:pic>
      <p:sp>
        <p:nvSpPr>
          <p:cNvPr id="6" name="CuadroTexto 5"/>
          <p:cNvSpPr txBox="1"/>
          <p:nvPr/>
        </p:nvSpPr>
        <p:spPr>
          <a:xfrm>
            <a:off x="195784" y="6273992"/>
            <a:ext cx="6228766" cy="430887"/>
          </a:xfrm>
          <a:prstGeom prst="rect">
            <a:avLst/>
          </a:prstGeom>
          <a:noFill/>
        </p:spPr>
        <p:txBody>
          <a:bodyPr wrap="square" rtlCol="0">
            <a:spAutoFit/>
          </a:bodyPr>
          <a:lstStyle/>
          <a:p>
            <a:r>
              <a:rPr lang="es-ES" sz="1100" dirty="0" smtClean="0">
                <a:solidFill>
                  <a:schemeClr val="tx1">
                    <a:lumMod val="75000"/>
                    <a:lumOff val="25000"/>
                  </a:schemeClr>
                </a:solidFill>
                <a:latin typeface="Calibri" pitchFamily="34" charset="0"/>
              </a:rPr>
              <a:t>Oficina: 01.(922).22.3.50.51 Héroes de la Reforma # 8 Obrera, Minatitlán, Ver.</a:t>
            </a:r>
          </a:p>
          <a:p>
            <a:r>
              <a:rPr lang="es-ES" sz="1100" dirty="0" smtClean="0">
                <a:solidFill>
                  <a:schemeClr val="tx1">
                    <a:lumMod val="75000"/>
                    <a:lumOff val="25000"/>
                  </a:schemeClr>
                </a:solidFill>
                <a:latin typeface="Calibri" pitchFamily="34" charset="0"/>
              </a:rPr>
              <a:t>informacion@proyeccionempresarial.com.mx | </a:t>
            </a:r>
            <a:r>
              <a:rPr lang="es-ES" sz="1100" dirty="0" err="1" smtClean="0">
                <a:solidFill>
                  <a:schemeClr val="tx1">
                    <a:lumMod val="75000"/>
                    <a:lumOff val="25000"/>
                  </a:schemeClr>
                </a:solidFill>
                <a:latin typeface="Calibri" pitchFamily="34" charset="0"/>
              </a:rPr>
              <a:t>www.proyeccionempresarial.com.mx</a:t>
            </a:r>
            <a:endParaRPr lang="es-ES" sz="1100" dirty="0" smtClean="0">
              <a:solidFill>
                <a:schemeClr val="tx1">
                  <a:lumMod val="75000"/>
                  <a:lumOff val="25000"/>
                </a:schemeClr>
              </a:solidFill>
              <a:latin typeface="Calibri" pitchFamily="34" charset="0"/>
            </a:endParaRPr>
          </a:p>
        </p:txBody>
      </p:sp>
      <p:sp>
        <p:nvSpPr>
          <p:cNvPr id="12" name="CuadroTexto 11"/>
          <p:cNvSpPr txBox="1"/>
          <p:nvPr/>
        </p:nvSpPr>
        <p:spPr>
          <a:xfrm>
            <a:off x="4004849" y="1061795"/>
            <a:ext cx="3334856" cy="400110"/>
          </a:xfrm>
          <a:prstGeom prst="rect">
            <a:avLst/>
          </a:prstGeom>
          <a:noFill/>
        </p:spPr>
        <p:txBody>
          <a:bodyPr wrap="square" rtlCol="0">
            <a:spAutoFit/>
          </a:bodyPr>
          <a:lstStyle/>
          <a:p>
            <a:pPr>
              <a:lnSpc>
                <a:spcPts val="2400"/>
              </a:lnSpc>
            </a:pPr>
            <a:r>
              <a:rPr lang="es-ES" sz="2100" dirty="0" smtClean="0">
                <a:solidFill>
                  <a:srgbClr val="C00000"/>
                </a:solidFill>
                <a:latin typeface="Calibri" charset="0"/>
                <a:ea typeface="Calibri" charset="0"/>
                <a:cs typeface="Calibri" charset="0"/>
              </a:rPr>
              <a:t>CARACTERÍSTICAS</a:t>
            </a:r>
            <a:endParaRPr lang="es-ES" sz="2100" dirty="0">
              <a:solidFill>
                <a:srgbClr val="C00000"/>
              </a:solidFill>
              <a:latin typeface="Calibri" charset="0"/>
              <a:ea typeface="Calibri" charset="0"/>
              <a:cs typeface="Calibri" charset="0"/>
            </a:endParaRPr>
          </a:p>
        </p:txBody>
      </p:sp>
      <p:sp>
        <p:nvSpPr>
          <p:cNvPr id="11" name="CuadroTexto 10"/>
          <p:cNvSpPr txBox="1"/>
          <p:nvPr/>
        </p:nvSpPr>
        <p:spPr>
          <a:xfrm>
            <a:off x="4016724" y="1426280"/>
            <a:ext cx="4735385" cy="4606389"/>
          </a:xfrm>
          <a:prstGeom prst="rect">
            <a:avLst/>
          </a:prstGeom>
          <a:noFill/>
        </p:spPr>
        <p:txBody>
          <a:bodyPr wrap="square" rtlCol="0">
            <a:spAutoFit/>
          </a:bodyPr>
          <a:lstStyle/>
          <a:p>
            <a:pPr algn="just">
              <a:lnSpc>
                <a:spcPts val="1580"/>
              </a:lnSpc>
            </a:pPr>
            <a:r>
              <a:rPr lang="es-MX" sz="1400" dirty="0"/>
              <a:t>Contamos con una seria de carecterísticas en el servicio para darte una atención mas integral:</a:t>
            </a:r>
          </a:p>
          <a:p>
            <a:pPr marL="285750" indent="-285750" algn="just">
              <a:lnSpc>
                <a:spcPts val="1580"/>
              </a:lnSpc>
              <a:buFont typeface="Arial" charset="0"/>
              <a:buChar char="•"/>
            </a:pPr>
            <a:endParaRPr lang="es-MX" sz="1400" dirty="0"/>
          </a:p>
          <a:p>
            <a:pPr marL="285750" indent="-285750" algn="just">
              <a:lnSpc>
                <a:spcPts val="1580"/>
              </a:lnSpc>
              <a:buFont typeface="Arial" charset="0"/>
              <a:buChar char="•"/>
            </a:pPr>
            <a:r>
              <a:rPr lang="es-MX" sz="1400" dirty="0" smtClean="0"/>
              <a:t>Conocer </a:t>
            </a:r>
            <a:r>
              <a:rPr lang="es-MX" sz="1400" dirty="0"/>
              <a:t>la posición del vehículo o vehículos contratados, en tiempo real.</a:t>
            </a:r>
          </a:p>
          <a:p>
            <a:pPr marL="285750" indent="-285750" algn="just">
              <a:lnSpc>
                <a:spcPts val="1580"/>
              </a:lnSpc>
              <a:buFont typeface="Arial" charset="0"/>
              <a:buChar char="•"/>
            </a:pPr>
            <a:r>
              <a:rPr lang="es-MX" sz="1400" dirty="0"/>
              <a:t>Controlar excesos de velocidad</a:t>
            </a:r>
          </a:p>
          <a:p>
            <a:pPr marL="285750" indent="-285750" algn="just">
              <a:lnSpc>
                <a:spcPts val="1580"/>
              </a:lnSpc>
              <a:buFont typeface="Arial" charset="0"/>
              <a:buChar char="•"/>
            </a:pPr>
            <a:r>
              <a:rPr lang="es-MX" sz="1400" dirty="0"/>
              <a:t>Si deja la unidad en el valet parking, en el taller, o cualquier otro servicio.</a:t>
            </a:r>
          </a:p>
          <a:p>
            <a:pPr marL="285750" indent="-285750" algn="just">
              <a:lnSpc>
                <a:spcPts val="1580"/>
              </a:lnSpc>
              <a:buFont typeface="Arial" charset="0"/>
              <a:buChar char="•"/>
            </a:pPr>
            <a:r>
              <a:rPr lang="es-MX" sz="1400" dirty="0"/>
              <a:t>Consultar si el vehículo entra o sale de zonas geográficas.</a:t>
            </a:r>
          </a:p>
          <a:p>
            <a:pPr marL="285750" indent="-285750" algn="just">
              <a:lnSpc>
                <a:spcPts val="1580"/>
              </a:lnSpc>
              <a:buFont typeface="Arial" charset="0"/>
              <a:buChar char="•"/>
            </a:pPr>
            <a:r>
              <a:rPr lang="es-MX" sz="1400" dirty="0"/>
              <a:t>Sistema de alarma por botón de pánico para cualquier tipo de incidencia o siniestro.</a:t>
            </a:r>
          </a:p>
          <a:p>
            <a:pPr marL="285750" indent="-285750" algn="just">
              <a:lnSpc>
                <a:spcPts val="1580"/>
              </a:lnSpc>
              <a:buFont typeface="Arial" charset="0"/>
              <a:buChar char="•"/>
            </a:pPr>
            <a:r>
              <a:rPr lang="es-MX" sz="1400" dirty="0"/>
              <a:t>Navegar por el sistema de fotografía satelital y visitar el mundo de manera virtual</a:t>
            </a:r>
          </a:p>
          <a:p>
            <a:pPr marL="285750" indent="-285750" algn="just">
              <a:lnSpc>
                <a:spcPts val="1580"/>
              </a:lnSpc>
              <a:buFont typeface="Arial" charset="0"/>
              <a:buChar char="•"/>
            </a:pPr>
            <a:r>
              <a:rPr lang="es-MX" sz="1400" dirty="0"/>
              <a:t>Notificaciones en tiempo real por sms o email</a:t>
            </a:r>
          </a:p>
          <a:p>
            <a:pPr marL="285750" indent="-285750" algn="just">
              <a:lnSpc>
                <a:spcPts val="1580"/>
              </a:lnSpc>
              <a:buFont typeface="Arial" charset="0"/>
              <a:buChar char="•"/>
            </a:pPr>
            <a:r>
              <a:rPr lang="es-MX" sz="1400" dirty="0"/>
              <a:t>Reportes automáticos de posición por tiempo o distancia en un mismo punto.</a:t>
            </a:r>
          </a:p>
          <a:p>
            <a:pPr marL="285750" indent="-285750" algn="just">
              <a:lnSpc>
                <a:spcPts val="1580"/>
              </a:lnSpc>
              <a:buFont typeface="Arial" charset="0"/>
              <a:buChar char="•"/>
            </a:pPr>
            <a:r>
              <a:rPr lang="es-MX" sz="1400" dirty="0"/>
              <a:t>Captura de imagen del interior del vehículo con dispositivo.</a:t>
            </a:r>
          </a:p>
          <a:p>
            <a:pPr marL="285750" indent="-285750" algn="just">
              <a:lnSpc>
                <a:spcPts val="1580"/>
              </a:lnSpc>
              <a:buFont typeface="Arial" charset="0"/>
              <a:buChar char="•"/>
            </a:pPr>
            <a:r>
              <a:rPr lang="es-MX" sz="1400" dirty="0"/>
              <a:t>Centro de monitoreo las 24 hrs 7/365</a:t>
            </a:r>
          </a:p>
          <a:p>
            <a:pPr marL="285750" indent="-285750" algn="just">
              <a:lnSpc>
                <a:spcPts val="1580"/>
              </a:lnSpc>
              <a:buFont typeface="Arial" charset="0"/>
              <a:buChar char="•"/>
            </a:pPr>
            <a:r>
              <a:rPr lang="es-MX" sz="1400" dirty="0"/>
              <a:t>Asistencia telefónica y online las 24 hrs para atención a incidencias y/o siniestros.</a:t>
            </a:r>
          </a:p>
          <a:p>
            <a:pPr marL="285750" indent="-285750" algn="just">
              <a:lnSpc>
                <a:spcPts val="1580"/>
              </a:lnSpc>
              <a:buFont typeface="Arial" charset="0"/>
              <a:buChar char="•"/>
            </a:pPr>
            <a:endParaRPr lang="es-MX" sz="1400" dirty="0"/>
          </a:p>
        </p:txBody>
      </p:sp>
      <p:pic>
        <p:nvPicPr>
          <p:cNvPr id="19" name="Imagen 18"/>
          <p:cNvPicPr>
            <a:picLocks noChangeAspect="1"/>
          </p:cNvPicPr>
          <p:nvPr/>
        </p:nvPicPr>
        <p:blipFill rotWithShape="1">
          <a:blip r:embed="rId3"/>
          <a:srcRect l="35937" t="14088" r="12202" b="15268"/>
          <a:stretch/>
        </p:blipFill>
        <p:spPr>
          <a:xfrm>
            <a:off x="0" y="1692490"/>
            <a:ext cx="3833606" cy="4474069"/>
          </a:xfrm>
          <a:prstGeom prst="rect">
            <a:avLst/>
          </a:prstGeom>
        </p:spPr>
      </p:pic>
      <p:pic>
        <p:nvPicPr>
          <p:cNvPr id="21" name="Imagen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919" y="1660550"/>
            <a:ext cx="1269222" cy="1269220"/>
          </a:xfrm>
          <a:prstGeom prst="rect">
            <a:avLst/>
          </a:prstGeom>
        </p:spPr>
      </p:pic>
      <p:pic>
        <p:nvPicPr>
          <p:cNvPr id="24" name="Imagen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25119" y="1660550"/>
            <a:ext cx="1269222" cy="1269220"/>
          </a:xfrm>
          <a:prstGeom prst="rect">
            <a:avLst/>
          </a:prstGeom>
        </p:spPr>
      </p:pic>
      <p:pic>
        <p:nvPicPr>
          <p:cNvPr id="22" name="Imagen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433" y="994163"/>
            <a:ext cx="1721642" cy="1721642"/>
          </a:xfrm>
          <a:prstGeom prst="rect">
            <a:avLst/>
          </a:prstGeom>
        </p:spPr>
      </p:pic>
    </p:spTree>
    <p:extLst>
      <p:ext uri="{BB962C8B-B14F-4D97-AF65-F5344CB8AC3E}">
        <p14:creationId xmlns:p14="http://schemas.microsoft.com/office/powerpoint/2010/main" val="693761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8191" y="100863"/>
            <a:ext cx="4002662" cy="997661"/>
          </a:xfrm>
          <a:prstGeom prst="rect">
            <a:avLst/>
          </a:prstGeom>
        </p:spPr>
      </p:pic>
      <p:sp>
        <p:nvSpPr>
          <p:cNvPr id="6" name="CuadroTexto 5"/>
          <p:cNvSpPr txBox="1"/>
          <p:nvPr/>
        </p:nvSpPr>
        <p:spPr>
          <a:xfrm>
            <a:off x="195784" y="6273992"/>
            <a:ext cx="6228766" cy="430887"/>
          </a:xfrm>
          <a:prstGeom prst="rect">
            <a:avLst/>
          </a:prstGeom>
          <a:noFill/>
        </p:spPr>
        <p:txBody>
          <a:bodyPr wrap="square" rtlCol="0">
            <a:spAutoFit/>
          </a:bodyPr>
          <a:lstStyle/>
          <a:p>
            <a:r>
              <a:rPr lang="es-ES" sz="1100" dirty="0" smtClean="0">
                <a:solidFill>
                  <a:schemeClr val="tx1">
                    <a:lumMod val="75000"/>
                    <a:lumOff val="25000"/>
                  </a:schemeClr>
                </a:solidFill>
                <a:latin typeface="Calibri" pitchFamily="34" charset="0"/>
              </a:rPr>
              <a:t>Oficina: 01.(922).22.3.50.51 Héroes de la Reforma # 8 Obrera, Minatitlán, Ver.</a:t>
            </a:r>
          </a:p>
          <a:p>
            <a:r>
              <a:rPr lang="es-ES" sz="1100" dirty="0" smtClean="0">
                <a:solidFill>
                  <a:schemeClr val="tx1">
                    <a:lumMod val="75000"/>
                    <a:lumOff val="25000"/>
                  </a:schemeClr>
                </a:solidFill>
                <a:latin typeface="Calibri" pitchFamily="34" charset="0"/>
              </a:rPr>
              <a:t>informacion@proyeccionempresarial.com.mx | </a:t>
            </a:r>
            <a:r>
              <a:rPr lang="es-ES" sz="1100" dirty="0" err="1" smtClean="0">
                <a:solidFill>
                  <a:schemeClr val="tx1">
                    <a:lumMod val="75000"/>
                    <a:lumOff val="25000"/>
                  </a:schemeClr>
                </a:solidFill>
                <a:latin typeface="Calibri" pitchFamily="34" charset="0"/>
              </a:rPr>
              <a:t>www.proyeccionempresarial.com.mx</a:t>
            </a:r>
            <a:endParaRPr lang="es-ES" sz="1100" dirty="0" smtClean="0">
              <a:solidFill>
                <a:schemeClr val="tx1">
                  <a:lumMod val="75000"/>
                  <a:lumOff val="25000"/>
                </a:schemeClr>
              </a:solidFill>
              <a:latin typeface="Calibri" pitchFamily="34" charset="0"/>
            </a:endParaRPr>
          </a:p>
        </p:txBody>
      </p:sp>
      <p:sp>
        <p:nvSpPr>
          <p:cNvPr id="12" name="CuadroTexto 11"/>
          <p:cNvSpPr txBox="1"/>
          <p:nvPr/>
        </p:nvSpPr>
        <p:spPr>
          <a:xfrm>
            <a:off x="4004849" y="1061795"/>
            <a:ext cx="3334856" cy="400110"/>
          </a:xfrm>
          <a:prstGeom prst="rect">
            <a:avLst/>
          </a:prstGeom>
          <a:noFill/>
        </p:spPr>
        <p:txBody>
          <a:bodyPr wrap="square" rtlCol="0">
            <a:spAutoFit/>
          </a:bodyPr>
          <a:lstStyle/>
          <a:p>
            <a:pPr>
              <a:lnSpc>
                <a:spcPts val="2400"/>
              </a:lnSpc>
            </a:pPr>
            <a:r>
              <a:rPr lang="es-ES" sz="2100" dirty="0" smtClean="0">
                <a:solidFill>
                  <a:srgbClr val="C00000"/>
                </a:solidFill>
                <a:latin typeface="Calibri" charset="0"/>
                <a:ea typeface="Calibri" charset="0"/>
                <a:cs typeface="Calibri" charset="0"/>
              </a:rPr>
              <a:t>DISPOSITIVO DE RASTREO</a:t>
            </a:r>
            <a:endParaRPr lang="es-ES" sz="2100" dirty="0">
              <a:solidFill>
                <a:srgbClr val="C00000"/>
              </a:solidFill>
              <a:latin typeface="Calibri" charset="0"/>
              <a:ea typeface="Calibri" charset="0"/>
              <a:cs typeface="Calibri" charset="0"/>
            </a:endParaRPr>
          </a:p>
        </p:txBody>
      </p:sp>
      <p:sp>
        <p:nvSpPr>
          <p:cNvPr id="11" name="CuadroTexto 10"/>
          <p:cNvSpPr txBox="1"/>
          <p:nvPr/>
        </p:nvSpPr>
        <p:spPr>
          <a:xfrm>
            <a:off x="4024584" y="1426280"/>
            <a:ext cx="4727525" cy="2349361"/>
          </a:xfrm>
          <a:prstGeom prst="rect">
            <a:avLst/>
          </a:prstGeom>
          <a:noFill/>
        </p:spPr>
        <p:txBody>
          <a:bodyPr wrap="square" rtlCol="0">
            <a:spAutoFit/>
          </a:bodyPr>
          <a:lstStyle/>
          <a:p>
            <a:pPr algn="just">
              <a:lnSpc>
                <a:spcPts val="1580"/>
              </a:lnSpc>
            </a:pPr>
            <a:r>
              <a:rPr lang="es-MX" sz="1400" dirty="0"/>
              <a:t>Contamos con una seria de carecterísticas en el servicio para darte una atención mas integral:</a:t>
            </a:r>
          </a:p>
          <a:p>
            <a:pPr marL="285750" indent="-285750" algn="just">
              <a:lnSpc>
                <a:spcPts val="1580"/>
              </a:lnSpc>
              <a:buFont typeface="Arial" charset="0"/>
              <a:buChar char="•"/>
            </a:pPr>
            <a:endParaRPr lang="es-MX" sz="1400" dirty="0"/>
          </a:p>
          <a:p>
            <a:pPr algn="just">
              <a:lnSpc>
                <a:spcPts val="1580"/>
              </a:lnSpc>
            </a:pPr>
            <a:r>
              <a:rPr lang="es-MX" sz="1400" dirty="0"/>
              <a:t>Todos los dispositivos implementados, son a prueba de agua, funciona en toda la republica Mexicana, fácil instalación, cuenta con batería en caso de fallas, además de ser compatible con los protocolos GPRS, 3G bajo la tecnología TCP/IP, que nos permite potenciar nuestros servidores de rastreo, para una mayor fiabilidad  de la información veraz y oportuna. </a:t>
            </a:r>
          </a:p>
          <a:p>
            <a:pPr marL="285750" indent="-285750" algn="just">
              <a:lnSpc>
                <a:spcPts val="1580"/>
              </a:lnSpc>
              <a:buFont typeface="Arial" charset="0"/>
              <a:buChar char="•"/>
            </a:pPr>
            <a:endParaRPr lang="es-MX" sz="1400" dirty="0"/>
          </a:p>
        </p:txBody>
      </p:sp>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413" y="612698"/>
            <a:ext cx="2590754" cy="2590754"/>
          </a:xfrm>
          <a:prstGeom prst="rect">
            <a:avLst/>
          </a:prstGeom>
        </p:spPr>
      </p:pic>
      <p:sp>
        <p:nvSpPr>
          <p:cNvPr id="13" name="CuadroTexto 12"/>
          <p:cNvSpPr txBox="1"/>
          <p:nvPr/>
        </p:nvSpPr>
        <p:spPr>
          <a:xfrm>
            <a:off x="535102" y="3570440"/>
            <a:ext cx="3334856" cy="400110"/>
          </a:xfrm>
          <a:prstGeom prst="rect">
            <a:avLst/>
          </a:prstGeom>
          <a:noFill/>
        </p:spPr>
        <p:txBody>
          <a:bodyPr wrap="square" rtlCol="0">
            <a:spAutoFit/>
          </a:bodyPr>
          <a:lstStyle/>
          <a:p>
            <a:pPr>
              <a:lnSpc>
                <a:spcPts val="2400"/>
              </a:lnSpc>
            </a:pPr>
            <a:r>
              <a:rPr lang="es-ES" sz="2100" dirty="0" smtClean="0">
                <a:solidFill>
                  <a:srgbClr val="C00000"/>
                </a:solidFill>
                <a:latin typeface="Calibri" charset="0"/>
                <a:ea typeface="Calibri" charset="0"/>
                <a:cs typeface="Calibri" charset="0"/>
              </a:rPr>
              <a:t>CENTRO DE MONITOREO</a:t>
            </a:r>
            <a:endParaRPr lang="es-ES" sz="2100" dirty="0">
              <a:solidFill>
                <a:srgbClr val="C00000"/>
              </a:solidFill>
              <a:latin typeface="Calibri" charset="0"/>
              <a:ea typeface="Calibri" charset="0"/>
              <a:cs typeface="Calibri" charset="0"/>
            </a:endParaRPr>
          </a:p>
        </p:txBody>
      </p:sp>
      <p:sp>
        <p:nvSpPr>
          <p:cNvPr id="14" name="CuadroTexto 13"/>
          <p:cNvSpPr txBox="1"/>
          <p:nvPr/>
        </p:nvSpPr>
        <p:spPr>
          <a:xfrm>
            <a:off x="554837" y="3934925"/>
            <a:ext cx="4727525" cy="1733808"/>
          </a:xfrm>
          <a:prstGeom prst="rect">
            <a:avLst/>
          </a:prstGeom>
          <a:noFill/>
        </p:spPr>
        <p:txBody>
          <a:bodyPr wrap="square" rtlCol="0">
            <a:spAutoFit/>
          </a:bodyPr>
          <a:lstStyle/>
          <a:p>
            <a:pPr algn="just">
              <a:lnSpc>
                <a:spcPts val="1580"/>
              </a:lnSpc>
            </a:pPr>
            <a:r>
              <a:rPr lang="es-MX" sz="1400" dirty="0"/>
              <a:t>Sabemos que su patrimonio es importante, motivo por el cual contamos con una infraestructura de datos, la cual consiste en nuestro centro de monitoreo 24x7 los 365 días del año, así como una red de servidores redundantes en línea, en donde su información es encriptada para su almacenamiento,  aplicando rigurosos estándares de calidad, seguridad y por supuesto la privacidad que impera aplicar a toda la plataforma.</a:t>
            </a:r>
          </a:p>
        </p:txBody>
      </p:sp>
      <p:pic>
        <p:nvPicPr>
          <p:cNvPr id="15" name="Imagen 14"/>
          <p:cNvPicPr>
            <a:picLocks noChangeAspect="1"/>
          </p:cNvPicPr>
          <p:nvPr/>
        </p:nvPicPr>
        <p:blipFill rotWithShape="1">
          <a:blip r:embed="rId4">
            <a:extLst>
              <a:ext uri="{28A0092B-C50C-407E-A947-70E740481C1C}">
                <a14:useLocalDpi xmlns:a14="http://schemas.microsoft.com/office/drawing/2010/main" val="0"/>
              </a:ext>
            </a:extLst>
          </a:blip>
          <a:srcRect l="7222" r="6806" b="7342"/>
          <a:stretch/>
        </p:blipFill>
        <p:spPr>
          <a:xfrm>
            <a:off x="5676405" y="3570441"/>
            <a:ext cx="2850078" cy="2022838"/>
          </a:xfrm>
          <a:prstGeom prst="rect">
            <a:avLst/>
          </a:prstGeom>
        </p:spPr>
      </p:pic>
      <p:sp>
        <p:nvSpPr>
          <p:cNvPr id="16" name="CuadroTexto 15"/>
          <p:cNvSpPr txBox="1"/>
          <p:nvPr/>
        </p:nvSpPr>
        <p:spPr>
          <a:xfrm>
            <a:off x="535102" y="2950544"/>
            <a:ext cx="3334856" cy="646331"/>
          </a:xfrm>
          <a:prstGeom prst="rect">
            <a:avLst/>
          </a:prstGeom>
          <a:noFill/>
        </p:spPr>
        <p:txBody>
          <a:bodyPr wrap="square" rtlCol="0">
            <a:spAutoFit/>
          </a:bodyPr>
          <a:lstStyle/>
          <a:p>
            <a:pPr algn="just"/>
            <a:r>
              <a:rPr lang="es-MX" sz="1200" dirty="0" smtClean="0">
                <a:solidFill>
                  <a:schemeClr val="tx1">
                    <a:lumMod val="65000"/>
                    <a:lumOff val="35000"/>
                  </a:schemeClr>
                </a:solidFill>
              </a:rPr>
              <a:t>*La imagen puede variar al modelo según las necesidades del cliente y su dispositivo</a:t>
            </a:r>
            <a:endParaRPr lang="es-MX" sz="1200" dirty="0">
              <a:solidFill>
                <a:schemeClr val="tx1">
                  <a:lumMod val="65000"/>
                  <a:lumOff val="35000"/>
                </a:schemeClr>
              </a:solidFill>
            </a:endParaRPr>
          </a:p>
          <a:p>
            <a:pPr marL="285750" indent="-285750" algn="just">
              <a:buFont typeface="Arial" charset="0"/>
              <a:buChar char="•"/>
            </a:pPr>
            <a:endParaRPr lang="es-MX" sz="1200" dirty="0">
              <a:solidFill>
                <a:schemeClr val="tx1">
                  <a:lumMod val="65000"/>
                  <a:lumOff val="35000"/>
                </a:schemeClr>
              </a:solidFill>
            </a:endParaRPr>
          </a:p>
        </p:txBody>
      </p:sp>
    </p:spTree>
    <p:extLst>
      <p:ext uri="{BB962C8B-B14F-4D97-AF65-F5344CB8AC3E}">
        <p14:creationId xmlns:p14="http://schemas.microsoft.com/office/powerpoint/2010/main" val="185839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8191" y="100863"/>
            <a:ext cx="4002662" cy="997661"/>
          </a:xfrm>
          <a:prstGeom prst="rect">
            <a:avLst/>
          </a:prstGeom>
        </p:spPr>
      </p:pic>
      <p:sp>
        <p:nvSpPr>
          <p:cNvPr id="6" name="CuadroTexto 5"/>
          <p:cNvSpPr txBox="1"/>
          <p:nvPr/>
        </p:nvSpPr>
        <p:spPr>
          <a:xfrm>
            <a:off x="195784" y="6273992"/>
            <a:ext cx="6228766" cy="430887"/>
          </a:xfrm>
          <a:prstGeom prst="rect">
            <a:avLst/>
          </a:prstGeom>
          <a:noFill/>
        </p:spPr>
        <p:txBody>
          <a:bodyPr wrap="square" rtlCol="0">
            <a:spAutoFit/>
          </a:bodyPr>
          <a:lstStyle/>
          <a:p>
            <a:r>
              <a:rPr lang="es-ES" sz="1100" dirty="0" smtClean="0">
                <a:solidFill>
                  <a:schemeClr val="tx1">
                    <a:lumMod val="75000"/>
                    <a:lumOff val="25000"/>
                  </a:schemeClr>
                </a:solidFill>
                <a:latin typeface="Calibri" pitchFamily="34" charset="0"/>
              </a:rPr>
              <a:t>Oficina: 01.(922).22.3.50.51 Héroes de la Reforma # 8 Obrera, Minatitlán, Ver.</a:t>
            </a:r>
          </a:p>
          <a:p>
            <a:r>
              <a:rPr lang="es-ES" sz="1100" dirty="0" smtClean="0">
                <a:solidFill>
                  <a:schemeClr val="tx1">
                    <a:lumMod val="75000"/>
                    <a:lumOff val="25000"/>
                  </a:schemeClr>
                </a:solidFill>
                <a:latin typeface="Calibri" pitchFamily="34" charset="0"/>
              </a:rPr>
              <a:t>informacion@proyeccionempresarial.com.mx | </a:t>
            </a:r>
            <a:r>
              <a:rPr lang="es-ES" sz="1100" dirty="0" err="1" smtClean="0">
                <a:solidFill>
                  <a:schemeClr val="tx1">
                    <a:lumMod val="75000"/>
                    <a:lumOff val="25000"/>
                  </a:schemeClr>
                </a:solidFill>
                <a:latin typeface="Calibri" pitchFamily="34" charset="0"/>
              </a:rPr>
              <a:t>www.proyeccionempresarial.com.mx</a:t>
            </a:r>
            <a:endParaRPr lang="es-ES" sz="1100" dirty="0" smtClean="0">
              <a:solidFill>
                <a:schemeClr val="tx1">
                  <a:lumMod val="75000"/>
                  <a:lumOff val="25000"/>
                </a:schemeClr>
              </a:solidFill>
              <a:latin typeface="Calibri" pitchFamily="34" charset="0"/>
            </a:endParaRPr>
          </a:p>
        </p:txBody>
      </p:sp>
      <p:sp>
        <p:nvSpPr>
          <p:cNvPr id="12" name="CuadroTexto 11"/>
          <p:cNvSpPr txBox="1"/>
          <p:nvPr/>
        </p:nvSpPr>
        <p:spPr>
          <a:xfrm>
            <a:off x="554837" y="1097423"/>
            <a:ext cx="4367255" cy="400110"/>
          </a:xfrm>
          <a:prstGeom prst="rect">
            <a:avLst/>
          </a:prstGeom>
          <a:noFill/>
        </p:spPr>
        <p:txBody>
          <a:bodyPr wrap="square" rtlCol="0">
            <a:spAutoFit/>
          </a:bodyPr>
          <a:lstStyle/>
          <a:p>
            <a:pPr>
              <a:lnSpc>
                <a:spcPts val="2400"/>
              </a:lnSpc>
            </a:pPr>
            <a:r>
              <a:rPr lang="es-ES" sz="2100" dirty="0">
                <a:solidFill>
                  <a:srgbClr val="C00000"/>
                </a:solidFill>
                <a:latin typeface="Calibri" charset="0"/>
                <a:ea typeface="Calibri" charset="0"/>
                <a:cs typeface="Calibri" charset="0"/>
              </a:rPr>
              <a:t>REPORTES </a:t>
            </a:r>
            <a:r>
              <a:rPr lang="es-ES" sz="2100" dirty="0" smtClean="0">
                <a:solidFill>
                  <a:srgbClr val="C00000"/>
                </a:solidFill>
                <a:latin typeface="Calibri" charset="0"/>
                <a:ea typeface="Calibri" charset="0"/>
                <a:cs typeface="Calibri" charset="0"/>
              </a:rPr>
              <a:t>Y ESTADÍSTICAS</a:t>
            </a:r>
            <a:endParaRPr lang="es-ES" sz="2100" dirty="0">
              <a:solidFill>
                <a:srgbClr val="C00000"/>
              </a:solidFill>
              <a:latin typeface="Calibri" charset="0"/>
              <a:ea typeface="Calibri" charset="0"/>
              <a:cs typeface="Calibri" charset="0"/>
            </a:endParaRPr>
          </a:p>
        </p:txBody>
      </p:sp>
      <p:sp>
        <p:nvSpPr>
          <p:cNvPr id="11" name="CuadroTexto 10"/>
          <p:cNvSpPr txBox="1"/>
          <p:nvPr/>
        </p:nvSpPr>
        <p:spPr>
          <a:xfrm>
            <a:off x="574573" y="1461908"/>
            <a:ext cx="4727525" cy="913070"/>
          </a:xfrm>
          <a:prstGeom prst="rect">
            <a:avLst/>
          </a:prstGeom>
          <a:noFill/>
        </p:spPr>
        <p:txBody>
          <a:bodyPr wrap="square" rtlCol="0">
            <a:spAutoFit/>
          </a:bodyPr>
          <a:lstStyle/>
          <a:p>
            <a:pPr algn="just">
              <a:lnSpc>
                <a:spcPts val="1580"/>
              </a:lnSpc>
            </a:pPr>
            <a:r>
              <a:rPr lang="es-MX" sz="1400" dirty="0"/>
              <a:t>Descargue los reportes a su gusto con el sitema geartracking y planee sus viajes, sus áres específicas para su mejor toma de desiciones o un evento fuera de sus manos, sabiendo que estará todo registrado en sus sistema </a:t>
            </a:r>
          </a:p>
        </p:txBody>
      </p:sp>
      <p:sp>
        <p:nvSpPr>
          <p:cNvPr id="3" name="CuadroTexto 2"/>
          <p:cNvSpPr txBox="1"/>
          <p:nvPr/>
        </p:nvSpPr>
        <p:spPr>
          <a:xfrm>
            <a:off x="9571512" y="1935678"/>
            <a:ext cx="184731" cy="369332"/>
          </a:xfrm>
          <a:prstGeom prst="rect">
            <a:avLst/>
          </a:prstGeom>
          <a:noFill/>
        </p:spPr>
        <p:txBody>
          <a:bodyPr wrap="none" rtlCol="0">
            <a:spAutoFit/>
          </a:bodyPr>
          <a:lstStyle/>
          <a:p>
            <a:endParaRPr lang="es-ES_tradnl"/>
          </a:p>
        </p:txBody>
      </p:sp>
      <p:pic>
        <p:nvPicPr>
          <p:cNvPr id="4" name="Imagen 3"/>
          <p:cNvPicPr>
            <a:picLocks noChangeAspect="1"/>
          </p:cNvPicPr>
          <p:nvPr/>
        </p:nvPicPr>
        <p:blipFill>
          <a:blip r:embed="rId3"/>
          <a:stretch>
            <a:fillRect/>
          </a:stretch>
        </p:blipFill>
        <p:spPr>
          <a:xfrm>
            <a:off x="5321834" y="1031700"/>
            <a:ext cx="3511296" cy="2261616"/>
          </a:xfrm>
          <a:prstGeom prst="rect">
            <a:avLst/>
          </a:prstGeom>
        </p:spPr>
      </p:pic>
      <p:sp>
        <p:nvSpPr>
          <p:cNvPr id="17" name="CuadroTexto 16"/>
          <p:cNvSpPr txBox="1"/>
          <p:nvPr/>
        </p:nvSpPr>
        <p:spPr>
          <a:xfrm>
            <a:off x="4085869" y="3429711"/>
            <a:ext cx="4367255" cy="400110"/>
          </a:xfrm>
          <a:prstGeom prst="rect">
            <a:avLst/>
          </a:prstGeom>
          <a:noFill/>
        </p:spPr>
        <p:txBody>
          <a:bodyPr wrap="square" rtlCol="0">
            <a:spAutoFit/>
          </a:bodyPr>
          <a:lstStyle/>
          <a:p>
            <a:pPr>
              <a:lnSpc>
                <a:spcPts val="2400"/>
              </a:lnSpc>
            </a:pPr>
            <a:r>
              <a:rPr lang="es-ES" sz="2100" dirty="0" smtClean="0">
                <a:solidFill>
                  <a:srgbClr val="C00000"/>
                </a:solidFill>
                <a:latin typeface="Calibri" charset="0"/>
                <a:ea typeface="Calibri" charset="0"/>
                <a:cs typeface="Calibri" charset="0"/>
              </a:rPr>
              <a:t>SOFTWARE</a:t>
            </a:r>
            <a:endParaRPr lang="es-ES" sz="2100" dirty="0">
              <a:solidFill>
                <a:srgbClr val="C00000"/>
              </a:solidFill>
              <a:latin typeface="Calibri" charset="0"/>
              <a:ea typeface="Calibri" charset="0"/>
              <a:cs typeface="Calibri" charset="0"/>
            </a:endParaRPr>
          </a:p>
        </p:txBody>
      </p:sp>
      <p:sp>
        <p:nvSpPr>
          <p:cNvPr id="18" name="CuadroTexto 17"/>
          <p:cNvSpPr txBox="1"/>
          <p:nvPr/>
        </p:nvSpPr>
        <p:spPr>
          <a:xfrm>
            <a:off x="4105605" y="3794196"/>
            <a:ext cx="4727525" cy="2554545"/>
          </a:xfrm>
          <a:prstGeom prst="rect">
            <a:avLst/>
          </a:prstGeom>
          <a:noFill/>
        </p:spPr>
        <p:txBody>
          <a:bodyPr wrap="square" rtlCol="0">
            <a:spAutoFit/>
          </a:bodyPr>
          <a:lstStyle/>
          <a:p>
            <a:pPr algn="just">
              <a:lnSpc>
                <a:spcPts val="1580"/>
              </a:lnSpc>
            </a:pPr>
            <a:r>
              <a:rPr lang="es-MX" sz="1400" dirty="0"/>
              <a:t>El software que conforma la plataforma de localización y rastreo, esta formada por tecnología web, que nos otorga un sin número de herramientas para poder ofrecerle a los clientes la interfaz adecuada e interactiva, para las ubicaciones de sus bienes</a:t>
            </a:r>
            <a:r>
              <a:rPr lang="es-MX" sz="1400" dirty="0" smtClean="0"/>
              <a:t>, familiares</a:t>
            </a:r>
            <a:r>
              <a:rPr lang="es-MX" sz="1400" dirty="0"/>
              <a:t>, patrimonio entre otros. </a:t>
            </a:r>
            <a:endParaRPr lang="es-MX" sz="1400" dirty="0" smtClean="0"/>
          </a:p>
          <a:p>
            <a:pPr algn="just">
              <a:lnSpc>
                <a:spcPts val="1580"/>
              </a:lnSpc>
            </a:pPr>
            <a:endParaRPr lang="es-MX" sz="1400" dirty="0"/>
          </a:p>
          <a:p>
            <a:pPr algn="just">
              <a:lnSpc>
                <a:spcPts val="1580"/>
              </a:lnSpc>
            </a:pPr>
            <a:r>
              <a:rPr lang="es-MX" sz="1400" dirty="0"/>
              <a:t>Se diseña una aplicación móvil para crear un ambiente dinámico para el acceso a la información de su servicio, dando un plus en el servicio, ya que desde cualquier parte de la república Mexicana, será capaz de acceder a la información de sus vehículos.</a:t>
            </a:r>
          </a:p>
          <a:p>
            <a:pPr algn="just">
              <a:lnSpc>
                <a:spcPts val="1580"/>
              </a:lnSpc>
            </a:pPr>
            <a:endParaRPr lang="es-MX" sz="1400" dirty="0"/>
          </a:p>
        </p:txBody>
      </p:sp>
      <p:pic>
        <p:nvPicPr>
          <p:cNvPr id="7" name="Imagen 6"/>
          <p:cNvPicPr>
            <a:picLocks noChangeAspect="1"/>
          </p:cNvPicPr>
          <p:nvPr/>
        </p:nvPicPr>
        <p:blipFill>
          <a:blip r:embed="rId4"/>
          <a:stretch>
            <a:fillRect/>
          </a:stretch>
        </p:blipFill>
        <p:spPr>
          <a:xfrm>
            <a:off x="1249360" y="2738362"/>
            <a:ext cx="2636638" cy="3027251"/>
          </a:xfrm>
          <a:prstGeom prst="rect">
            <a:avLst/>
          </a:prstGeom>
        </p:spPr>
      </p:pic>
    </p:spTree>
    <p:extLst>
      <p:ext uri="{BB962C8B-B14F-4D97-AF65-F5344CB8AC3E}">
        <p14:creationId xmlns:p14="http://schemas.microsoft.com/office/powerpoint/2010/main" val="285450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8191" y="100863"/>
            <a:ext cx="4002662" cy="997661"/>
          </a:xfrm>
          <a:prstGeom prst="rect">
            <a:avLst/>
          </a:prstGeom>
        </p:spPr>
      </p:pic>
      <p:sp>
        <p:nvSpPr>
          <p:cNvPr id="6" name="CuadroTexto 5"/>
          <p:cNvSpPr txBox="1"/>
          <p:nvPr/>
        </p:nvSpPr>
        <p:spPr>
          <a:xfrm>
            <a:off x="195784" y="6273992"/>
            <a:ext cx="6228766" cy="430887"/>
          </a:xfrm>
          <a:prstGeom prst="rect">
            <a:avLst/>
          </a:prstGeom>
          <a:noFill/>
        </p:spPr>
        <p:txBody>
          <a:bodyPr wrap="square" rtlCol="0">
            <a:spAutoFit/>
          </a:bodyPr>
          <a:lstStyle/>
          <a:p>
            <a:r>
              <a:rPr lang="es-ES" sz="1100" dirty="0" smtClean="0">
                <a:solidFill>
                  <a:schemeClr val="tx1">
                    <a:lumMod val="75000"/>
                    <a:lumOff val="25000"/>
                  </a:schemeClr>
                </a:solidFill>
                <a:latin typeface="Calibri" pitchFamily="34" charset="0"/>
              </a:rPr>
              <a:t>Oficina: 01.(922).22.3.50.51 Héroes de la Reforma # 8 Obrera, Minatitlán, Ver.</a:t>
            </a:r>
          </a:p>
          <a:p>
            <a:r>
              <a:rPr lang="es-ES" sz="1100" dirty="0" smtClean="0">
                <a:solidFill>
                  <a:schemeClr val="tx1">
                    <a:lumMod val="75000"/>
                    <a:lumOff val="25000"/>
                  </a:schemeClr>
                </a:solidFill>
                <a:latin typeface="Calibri" pitchFamily="34" charset="0"/>
              </a:rPr>
              <a:t>informacion@proyeccionempresarial.com.mx | </a:t>
            </a:r>
            <a:r>
              <a:rPr lang="es-ES" sz="1100" dirty="0" err="1" smtClean="0">
                <a:solidFill>
                  <a:schemeClr val="tx1">
                    <a:lumMod val="75000"/>
                    <a:lumOff val="25000"/>
                  </a:schemeClr>
                </a:solidFill>
                <a:latin typeface="Calibri" pitchFamily="34" charset="0"/>
              </a:rPr>
              <a:t>www.proyeccionempresarial.com.mx</a:t>
            </a:r>
            <a:endParaRPr lang="es-ES" sz="1100" dirty="0" smtClean="0">
              <a:solidFill>
                <a:schemeClr val="tx1">
                  <a:lumMod val="75000"/>
                  <a:lumOff val="25000"/>
                </a:schemeClr>
              </a:solidFill>
              <a:latin typeface="Calibri" pitchFamily="34" charset="0"/>
            </a:endParaRPr>
          </a:p>
        </p:txBody>
      </p:sp>
      <p:sp>
        <p:nvSpPr>
          <p:cNvPr id="3" name="CuadroTexto 2"/>
          <p:cNvSpPr txBox="1"/>
          <p:nvPr/>
        </p:nvSpPr>
        <p:spPr>
          <a:xfrm>
            <a:off x="9571512" y="1935678"/>
            <a:ext cx="184731" cy="369332"/>
          </a:xfrm>
          <a:prstGeom prst="rect">
            <a:avLst/>
          </a:prstGeom>
          <a:noFill/>
        </p:spPr>
        <p:txBody>
          <a:bodyPr wrap="none" rtlCol="0">
            <a:spAutoFit/>
          </a:bodyPr>
          <a:lstStyle/>
          <a:p>
            <a:endParaRPr lang="es-ES_tradnl"/>
          </a:p>
        </p:txBody>
      </p:sp>
      <p:sp>
        <p:nvSpPr>
          <p:cNvPr id="17" name="CuadroTexto 16"/>
          <p:cNvSpPr txBox="1"/>
          <p:nvPr/>
        </p:nvSpPr>
        <p:spPr>
          <a:xfrm>
            <a:off x="547022" y="1098524"/>
            <a:ext cx="4367255" cy="400110"/>
          </a:xfrm>
          <a:prstGeom prst="rect">
            <a:avLst/>
          </a:prstGeom>
          <a:noFill/>
        </p:spPr>
        <p:txBody>
          <a:bodyPr wrap="square" rtlCol="0">
            <a:spAutoFit/>
          </a:bodyPr>
          <a:lstStyle/>
          <a:p>
            <a:pPr>
              <a:lnSpc>
                <a:spcPts val="2400"/>
              </a:lnSpc>
            </a:pPr>
            <a:r>
              <a:rPr lang="es-ES" sz="2100" dirty="0" smtClean="0">
                <a:solidFill>
                  <a:srgbClr val="C00000"/>
                </a:solidFill>
                <a:latin typeface="Calibri" charset="0"/>
                <a:ea typeface="Calibri" charset="0"/>
                <a:cs typeface="Calibri" charset="0"/>
              </a:rPr>
              <a:t>- Que incluye</a:t>
            </a:r>
            <a:endParaRPr lang="es-ES" sz="2100" dirty="0">
              <a:solidFill>
                <a:srgbClr val="C00000"/>
              </a:solidFill>
              <a:latin typeface="Calibri" charset="0"/>
              <a:ea typeface="Calibri" charset="0"/>
              <a:cs typeface="Calibri" charset="0"/>
            </a:endParaRPr>
          </a:p>
        </p:txBody>
      </p:sp>
      <p:sp>
        <p:nvSpPr>
          <p:cNvPr id="18" name="CuadroTexto 17"/>
          <p:cNvSpPr txBox="1"/>
          <p:nvPr/>
        </p:nvSpPr>
        <p:spPr>
          <a:xfrm>
            <a:off x="566758" y="1463009"/>
            <a:ext cx="4727525" cy="2513509"/>
          </a:xfrm>
          <a:prstGeom prst="rect">
            <a:avLst/>
          </a:prstGeom>
          <a:noFill/>
        </p:spPr>
        <p:txBody>
          <a:bodyPr wrap="square" rtlCol="0">
            <a:spAutoFit/>
          </a:bodyPr>
          <a:lstStyle/>
          <a:p>
            <a:r>
              <a:rPr lang="es-ES_tradnl" sz="1400" dirty="0"/>
              <a:t>La plataforma cuenta con los siguientes servicios para </a:t>
            </a:r>
            <a:r>
              <a:rPr lang="es-ES_tradnl" sz="1400" b="1" dirty="0"/>
              <a:t>Paquete </a:t>
            </a:r>
            <a:r>
              <a:rPr lang="es-ES_tradnl" sz="1400" b="1" dirty="0" smtClean="0"/>
              <a:t>PYME</a:t>
            </a:r>
            <a:r>
              <a:rPr lang="es-ES_tradnl" sz="1400" dirty="0" smtClean="0"/>
              <a:t>:</a:t>
            </a:r>
            <a:endParaRPr lang="es-ES_tradnl" sz="1400" dirty="0"/>
          </a:p>
          <a:p>
            <a:r>
              <a:rPr lang="es-ES_tradnl" sz="1400" dirty="0"/>
              <a:t> </a:t>
            </a:r>
          </a:p>
          <a:p>
            <a:pPr marL="285750" lvl="0" indent="-285750">
              <a:buFont typeface="Arial" charset="0"/>
              <a:buChar char="•"/>
            </a:pPr>
            <a:r>
              <a:rPr lang="es-MX" sz="1400" dirty="0"/>
              <a:t>Servicio de Geolocalización (rastreo) de vehículos en tiempo real</a:t>
            </a:r>
            <a:endParaRPr lang="es-ES_tradnl" sz="1400" dirty="0"/>
          </a:p>
          <a:p>
            <a:pPr marL="285750" lvl="0" indent="-285750">
              <a:buFont typeface="Arial" charset="0"/>
              <a:buChar char="•"/>
            </a:pPr>
            <a:r>
              <a:rPr lang="es-MX" sz="1400" dirty="0"/>
              <a:t>Servicio de Generación de reportes de recorridos </a:t>
            </a:r>
            <a:endParaRPr lang="es-ES_tradnl" sz="1400" dirty="0"/>
          </a:p>
          <a:p>
            <a:pPr marL="285750" lvl="0" indent="-285750">
              <a:buFont typeface="Arial" charset="0"/>
              <a:buChar char="•"/>
            </a:pPr>
            <a:r>
              <a:rPr lang="es-MX" sz="1400" dirty="0"/>
              <a:t>Credenciales para acceso a plataforma Web</a:t>
            </a:r>
            <a:endParaRPr lang="es-ES_tradnl" sz="1400" dirty="0"/>
          </a:p>
          <a:p>
            <a:pPr marL="285750" lvl="0" indent="-285750">
              <a:buFont typeface="Arial" charset="0"/>
              <a:buChar char="•"/>
            </a:pPr>
            <a:r>
              <a:rPr lang="es-MX" sz="1400" dirty="0"/>
              <a:t>Credenciales para acceso plataforma Móvil Android (Tablets, Smarthphones)</a:t>
            </a:r>
            <a:endParaRPr lang="es-ES_tradnl" sz="1400" dirty="0"/>
          </a:p>
          <a:p>
            <a:pPr marL="285750" lvl="0" indent="-285750">
              <a:buFont typeface="Arial" charset="0"/>
              <a:buChar char="•"/>
            </a:pPr>
            <a:r>
              <a:rPr lang="es-MX" sz="1400" dirty="0"/>
              <a:t>Soporte Técnico por medio de sistema de tickets</a:t>
            </a:r>
            <a:endParaRPr lang="es-ES_tradnl" sz="1400" dirty="0"/>
          </a:p>
          <a:p>
            <a:pPr algn="just">
              <a:lnSpc>
                <a:spcPts val="1580"/>
              </a:lnSpc>
            </a:pPr>
            <a:endParaRPr lang="es-MX" sz="1400" dirty="0"/>
          </a:p>
        </p:txBody>
      </p:sp>
      <p:pic>
        <p:nvPicPr>
          <p:cNvPr id="13" name="Imagen 12"/>
          <p:cNvPicPr/>
          <p:nvPr/>
        </p:nvPicPr>
        <p:blipFill>
          <a:blip r:embed="rId3">
            <a:extLst>
              <a:ext uri="{28A0092B-C50C-407E-A947-70E740481C1C}">
                <a14:useLocalDpi xmlns:a14="http://schemas.microsoft.com/office/drawing/2010/main" val="0"/>
              </a:ext>
            </a:extLst>
          </a:blip>
          <a:srcRect/>
          <a:stretch>
            <a:fillRect/>
          </a:stretch>
        </p:blipFill>
        <p:spPr bwMode="auto">
          <a:xfrm>
            <a:off x="5652653" y="1298579"/>
            <a:ext cx="3111338" cy="2901646"/>
          </a:xfrm>
          <a:prstGeom prst="rect">
            <a:avLst/>
          </a:prstGeom>
          <a:noFill/>
          <a:ln>
            <a:noFill/>
          </a:ln>
        </p:spPr>
      </p:pic>
      <p:sp>
        <p:nvSpPr>
          <p:cNvPr id="14" name="CuadroTexto 13"/>
          <p:cNvSpPr txBox="1"/>
          <p:nvPr/>
        </p:nvSpPr>
        <p:spPr>
          <a:xfrm>
            <a:off x="745943" y="3942932"/>
            <a:ext cx="4727525" cy="728405"/>
          </a:xfrm>
          <a:prstGeom prst="rect">
            <a:avLst/>
          </a:prstGeom>
          <a:noFill/>
        </p:spPr>
        <p:txBody>
          <a:bodyPr wrap="square" rtlCol="0">
            <a:spAutoFit/>
          </a:bodyPr>
          <a:lstStyle/>
          <a:p>
            <a:r>
              <a:rPr lang="es-ES_tradnl" sz="1400" b="1" dirty="0" smtClean="0"/>
              <a:t>Incluye aparato +  renta anual  + actualizaciones cada 30 </a:t>
            </a:r>
            <a:r>
              <a:rPr lang="es-ES_tradnl" sz="1400" b="1" dirty="0" err="1" smtClean="0"/>
              <a:t>seg</a:t>
            </a:r>
            <a:r>
              <a:rPr lang="es-ES_tradnl" sz="1400" b="1" dirty="0" smtClean="0"/>
              <a:t>(durante un año - gratis) + instalación rápida</a:t>
            </a:r>
            <a:endParaRPr lang="es-ES_tradnl" sz="1400" dirty="0"/>
          </a:p>
          <a:p>
            <a:pPr algn="just">
              <a:lnSpc>
                <a:spcPts val="1580"/>
              </a:lnSpc>
            </a:pPr>
            <a:endParaRPr lang="es-MX" sz="1400" dirty="0"/>
          </a:p>
        </p:txBody>
      </p:sp>
      <p:sp>
        <p:nvSpPr>
          <p:cNvPr id="15" name="CuadroTexto 14"/>
          <p:cNvSpPr txBox="1"/>
          <p:nvPr/>
        </p:nvSpPr>
        <p:spPr>
          <a:xfrm>
            <a:off x="745943" y="4625510"/>
            <a:ext cx="4727525" cy="543739"/>
          </a:xfrm>
          <a:prstGeom prst="rect">
            <a:avLst/>
          </a:prstGeom>
          <a:noFill/>
        </p:spPr>
        <p:txBody>
          <a:bodyPr wrap="square" rtlCol="0">
            <a:spAutoFit/>
          </a:bodyPr>
          <a:lstStyle/>
          <a:p>
            <a:r>
              <a:rPr lang="es-ES_tradnl" sz="1400" b="1" dirty="0" smtClean="0"/>
              <a:t>Costo Total: </a:t>
            </a:r>
            <a:r>
              <a:rPr lang="es-ES_tradnl" sz="1600" b="1" dirty="0" smtClean="0"/>
              <a:t>$4990</a:t>
            </a:r>
            <a:endParaRPr lang="es-ES_tradnl" sz="1600" dirty="0"/>
          </a:p>
          <a:p>
            <a:pPr algn="just">
              <a:lnSpc>
                <a:spcPts val="1580"/>
              </a:lnSpc>
            </a:pPr>
            <a:endParaRPr lang="es-MX" sz="1400" dirty="0"/>
          </a:p>
        </p:txBody>
      </p:sp>
      <p:sp>
        <p:nvSpPr>
          <p:cNvPr id="16" name="CuadroTexto 15"/>
          <p:cNvSpPr txBox="1"/>
          <p:nvPr/>
        </p:nvSpPr>
        <p:spPr>
          <a:xfrm>
            <a:off x="5438808" y="4429431"/>
            <a:ext cx="3334856" cy="646331"/>
          </a:xfrm>
          <a:prstGeom prst="rect">
            <a:avLst/>
          </a:prstGeom>
          <a:noFill/>
        </p:spPr>
        <p:txBody>
          <a:bodyPr wrap="square" rtlCol="0">
            <a:spAutoFit/>
          </a:bodyPr>
          <a:lstStyle/>
          <a:p>
            <a:pPr algn="just"/>
            <a:r>
              <a:rPr lang="es-MX" sz="1200" smtClean="0">
                <a:solidFill>
                  <a:schemeClr val="tx1">
                    <a:lumMod val="65000"/>
                    <a:lumOff val="35000"/>
                  </a:schemeClr>
                </a:solidFill>
              </a:rPr>
              <a:t>*La imagen puede variar al modelo según las necesidades del cliente y su dispositivo</a:t>
            </a:r>
            <a:endParaRPr lang="es-MX" sz="1200" dirty="0">
              <a:solidFill>
                <a:schemeClr val="tx1">
                  <a:lumMod val="65000"/>
                  <a:lumOff val="35000"/>
                </a:schemeClr>
              </a:solidFill>
            </a:endParaRPr>
          </a:p>
          <a:p>
            <a:pPr marL="285750" indent="-285750" algn="just">
              <a:buFont typeface="Arial" charset="0"/>
              <a:buChar char="•"/>
            </a:pPr>
            <a:endParaRPr lang="es-MX" sz="1200" dirty="0">
              <a:solidFill>
                <a:schemeClr val="tx1">
                  <a:lumMod val="65000"/>
                  <a:lumOff val="35000"/>
                </a:schemeClr>
              </a:solidFill>
            </a:endParaRPr>
          </a:p>
        </p:txBody>
      </p:sp>
    </p:spTree>
    <p:extLst>
      <p:ext uri="{BB962C8B-B14F-4D97-AF65-F5344CB8AC3E}">
        <p14:creationId xmlns:p14="http://schemas.microsoft.com/office/powerpoint/2010/main" val="1793576965"/>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101</TotalTime>
  <Words>808</Words>
  <Application>Microsoft Macintosh PowerPoint</Application>
  <PresentationFormat>Carta (216 x 279 mm)</PresentationFormat>
  <Paragraphs>76</Paragraphs>
  <Slides>8</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8</vt:i4>
      </vt:variant>
    </vt:vector>
  </HeadingPairs>
  <TitlesOfParts>
    <vt:vector size="12" baseType="lpstr">
      <vt:lpstr>Calibri</vt:lpstr>
      <vt:lpstr>Calibri Light</vt:lpstr>
      <vt:lpstr>Arial</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Usuario de Microsoft Office</cp:lastModifiedBy>
  <cp:revision>56</cp:revision>
  <dcterms:created xsi:type="dcterms:W3CDTF">2016-02-09T01:50:59Z</dcterms:created>
  <dcterms:modified xsi:type="dcterms:W3CDTF">2016-02-13T05:53:22Z</dcterms:modified>
</cp:coreProperties>
</file>